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73" r:id="rId12"/>
    <p:sldId id="272" r:id="rId13"/>
    <p:sldId id="274" r:id="rId14"/>
    <p:sldId id="266" r:id="rId15"/>
    <p:sldId id="267" r:id="rId16"/>
    <p:sldId id="268" r:id="rId17"/>
    <p:sldId id="269" r:id="rId18"/>
    <p:sldId id="270" r:id="rId19"/>
    <p:sldId id="271"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07229-C8C8-4AB8-AA5A-9790C5DC0DD0}" v="6" dt="2020-04-14T01:03:23.242"/>
    <p1510:client id="{12ECC1F1-6865-42D3-80C4-C526BF1A5526}" v="31" dt="2020-04-14T01:53:29.661"/>
    <p1510:client id="{B5640CF1-CCBA-4FD5-B6AB-8E30ACC87F48}" v="432" dt="2020-04-14T01:43:42.961"/>
    <p1510:client id="{C015A240-25E3-415A-B7DA-1013B9E5CD5D}" v="56" dt="2020-04-14T00:46:09.262"/>
    <p1510:client id="{E0F5BED9-7AAF-4D05-BAA3-38D9B34E8DC9}" v="79" dt="2020-04-14T01:00:46.081"/>
    <p1510:client id="{E162A55D-0D2D-4AC8-964B-D68102378F80}" v="418" dt="2020-04-14T01:19:29.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169B6-F279-4330-A04B-B03F37FFB101}"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3067ED4F-D65C-4B27-90A6-66B78361EA0F}">
      <dgm:prSet/>
      <dgm:spPr/>
      <dgm:t>
        <a:bodyPr/>
        <a:lstStyle/>
        <a:p>
          <a:pPr rtl="0"/>
          <a:r>
            <a:rPr lang="en-GB" b="1">
              <a:latin typeface="Bembo" panose="020F0302020204030204"/>
            </a:rPr>
            <a:t>Kanban</a:t>
          </a:r>
          <a:r>
            <a:rPr lang="en-GB" b="1"/>
            <a:t> board: NGINX</a:t>
          </a:r>
          <a:endParaRPr lang="en-US">
            <a:latin typeface="Bembo" panose="020F0302020204030204"/>
          </a:endParaRPr>
        </a:p>
      </dgm:t>
    </dgm:pt>
    <dgm:pt modelId="{4FD3C476-84CD-4FF7-AA96-561EFABE92C4}" type="parTrans" cxnId="{B6EE83E6-CA88-400A-8AC9-26555B780AF3}">
      <dgm:prSet/>
      <dgm:spPr/>
      <dgm:t>
        <a:bodyPr/>
        <a:lstStyle/>
        <a:p>
          <a:endParaRPr lang="en-US"/>
        </a:p>
      </dgm:t>
    </dgm:pt>
    <dgm:pt modelId="{89C9D93C-EFAD-4677-9D23-A387853E82F5}" type="sibTrans" cxnId="{B6EE83E6-CA88-400A-8AC9-26555B780AF3}">
      <dgm:prSet/>
      <dgm:spPr/>
      <dgm:t>
        <a:bodyPr/>
        <a:lstStyle/>
        <a:p>
          <a:endParaRPr lang="en-US"/>
        </a:p>
      </dgm:t>
    </dgm:pt>
    <dgm:pt modelId="{09C2EB50-66A9-4BEF-A02C-6659FEFBC908}">
      <dgm:prSet phldr="0"/>
      <dgm:spPr/>
      <dgm:t>
        <a:bodyPr/>
        <a:lstStyle/>
        <a:p>
          <a:r>
            <a:rPr lang="en-GB">
              <a:latin typeface="Bembo" panose="020F0302020204030204"/>
            </a:rPr>
            <a:t> </a:t>
          </a:r>
          <a:r>
            <a:rPr lang="en-GB"/>
            <a:t>When running an application without NGINX the application has to be run on localhost, with port ':5000' as an extension to the servers external ipaddress. </a:t>
          </a:r>
        </a:p>
      </dgm:t>
    </dgm:pt>
    <dgm:pt modelId="{A3A507EC-4CDE-48A5-8E5E-895941D7E580}" type="parTrans" cxnId="{9F1014A9-B207-4637-BCF9-54A165E3BBE9}">
      <dgm:prSet/>
      <dgm:spPr/>
    </dgm:pt>
    <dgm:pt modelId="{CF6EC8D8-FE24-4820-BD01-021D6CBC87C2}" type="sibTrans" cxnId="{9F1014A9-B207-4637-BCF9-54A165E3BBE9}">
      <dgm:prSet/>
      <dgm:spPr/>
    </dgm:pt>
    <dgm:pt modelId="{4FEA2BFA-F682-4922-9386-DC69A2A002E4}" type="pres">
      <dgm:prSet presAssocID="{86D169B6-F279-4330-A04B-B03F37FFB101}" presName="Name0" presStyleCnt="0">
        <dgm:presLayoutVars>
          <dgm:dir/>
          <dgm:resizeHandles val="exact"/>
        </dgm:presLayoutVars>
      </dgm:prSet>
      <dgm:spPr/>
    </dgm:pt>
    <dgm:pt modelId="{3C1622ED-65C8-44AD-85C7-8D4C0E88711A}" type="pres">
      <dgm:prSet presAssocID="{3067ED4F-D65C-4B27-90A6-66B78361EA0F}" presName="node" presStyleLbl="node1" presStyleIdx="0" presStyleCnt="2">
        <dgm:presLayoutVars>
          <dgm:bulletEnabled val="1"/>
        </dgm:presLayoutVars>
      </dgm:prSet>
      <dgm:spPr/>
    </dgm:pt>
    <dgm:pt modelId="{971F6FAE-CA61-4E8D-BA48-095EFAA72EBE}" type="pres">
      <dgm:prSet presAssocID="{89C9D93C-EFAD-4677-9D23-A387853E82F5}" presName="sibTrans" presStyleLbl="sibTrans1D1" presStyleIdx="0" presStyleCnt="1"/>
      <dgm:spPr/>
    </dgm:pt>
    <dgm:pt modelId="{6FAAE441-6205-4FB2-9AE8-D360AD32011E}" type="pres">
      <dgm:prSet presAssocID="{89C9D93C-EFAD-4677-9D23-A387853E82F5}" presName="connectorText" presStyleLbl="sibTrans1D1" presStyleIdx="0" presStyleCnt="1"/>
      <dgm:spPr/>
    </dgm:pt>
    <dgm:pt modelId="{673E0D45-4FCD-45B5-83B7-DD34F9FA853E}" type="pres">
      <dgm:prSet presAssocID="{09C2EB50-66A9-4BEF-A02C-6659FEFBC908}" presName="node" presStyleLbl="node1" presStyleIdx="1" presStyleCnt="2">
        <dgm:presLayoutVars>
          <dgm:bulletEnabled val="1"/>
        </dgm:presLayoutVars>
      </dgm:prSet>
      <dgm:spPr/>
    </dgm:pt>
  </dgm:ptLst>
  <dgm:cxnLst>
    <dgm:cxn modelId="{03A1AD50-F2E7-4F49-8A43-5B15BE6DE122}" type="presOf" srcId="{86D169B6-F279-4330-A04B-B03F37FFB101}" destId="{4FEA2BFA-F682-4922-9386-DC69A2A002E4}" srcOrd="0" destOrd="0" presId="urn:microsoft.com/office/officeart/2016/7/layout/RepeatingBendingProcessNew"/>
    <dgm:cxn modelId="{58086775-CE9B-4019-BA58-86415F7D47FB}" type="presOf" srcId="{89C9D93C-EFAD-4677-9D23-A387853E82F5}" destId="{971F6FAE-CA61-4E8D-BA48-095EFAA72EBE}" srcOrd="0" destOrd="0" presId="urn:microsoft.com/office/officeart/2016/7/layout/RepeatingBendingProcessNew"/>
    <dgm:cxn modelId="{805A818F-60DD-4C83-9782-F6B7770CD2B6}" type="presOf" srcId="{3067ED4F-D65C-4B27-90A6-66B78361EA0F}" destId="{3C1622ED-65C8-44AD-85C7-8D4C0E88711A}" srcOrd="0" destOrd="0" presId="urn:microsoft.com/office/officeart/2016/7/layout/RepeatingBendingProcessNew"/>
    <dgm:cxn modelId="{9F1014A9-B207-4637-BCF9-54A165E3BBE9}" srcId="{86D169B6-F279-4330-A04B-B03F37FFB101}" destId="{09C2EB50-66A9-4BEF-A02C-6659FEFBC908}" srcOrd="1" destOrd="0" parTransId="{A3A507EC-4CDE-48A5-8E5E-895941D7E580}" sibTransId="{CF6EC8D8-FE24-4820-BD01-021D6CBC87C2}"/>
    <dgm:cxn modelId="{403DA6AE-3077-4F50-9E35-4F4D3325B28C}" type="presOf" srcId="{09C2EB50-66A9-4BEF-A02C-6659FEFBC908}" destId="{673E0D45-4FCD-45B5-83B7-DD34F9FA853E}" srcOrd="0" destOrd="0" presId="urn:microsoft.com/office/officeart/2016/7/layout/RepeatingBendingProcessNew"/>
    <dgm:cxn modelId="{B6EE83E6-CA88-400A-8AC9-26555B780AF3}" srcId="{86D169B6-F279-4330-A04B-B03F37FFB101}" destId="{3067ED4F-D65C-4B27-90A6-66B78361EA0F}" srcOrd="0" destOrd="0" parTransId="{4FD3C476-84CD-4FF7-AA96-561EFABE92C4}" sibTransId="{89C9D93C-EFAD-4677-9D23-A387853E82F5}"/>
    <dgm:cxn modelId="{F8CC9CF5-0CE4-41CA-BDEF-0F7C09AF475F}" type="presOf" srcId="{89C9D93C-EFAD-4677-9D23-A387853E82F5}" destId="{6FAAE441-6205-4FB2-9AE8-D360AD32011E}" srcOrd="1" destOrd="0" presId="urn:microsoft.com/office/officeart/2016/7/layout/RepeatingBendingProcessNew"/>
    <dgm:cxn modelId="{7BE21AEA-028F-47A6-8F7A-0AE2B05DDF06}" type="presParOf" srcId="{4FEA2BFA-F682-4922-9386-DC69A2A002E4}" destId="{3C1622ED-65C8-44AD-85C7-8D4C0E88711A}" srcOrd="0" destOrd="0" presId="urn:microsoft.com/office/officeart/2016/7/layout/RepeatingBendingProcessNew"/>
    <dgm:cxn modelId="{385EA98C-16A0-4146-8675-05A07B0BD151}" type="presParOf" srcId="{4FEA2BFA-F682-4922-9386-DC69A2A002E4}" destId="{971F6FAE-CA61-4E8D-BA48-095EFAA72EBE}" srcOrd="1" destOrd="0" presId="urn:microsoft.com/office/officeart/2016/7/layout/RepeatingBendingProcessNew"/>
    <dgm:cxn modelId="{C624FBD8-1CA9-4605-93DD-EB1760EC54F2}" type="presParOf" srcId="{971F6FAE-CA61-4E8D-BA48-095EFAA72EBE}" destId="{6FAAE441-6205-4FB2-9AE8-D360AD32011E}" srcOrd="0" destOrd="0" presId="urn:microsoft.com/office/officeart/2016/7/layout/RepeatingBendingProcessNew"/>
    <dgm:cxn modelId="{B29C447E-988E-4AB4-8F3B-E5605CC378A0}" type="presParOf" srcId="{4FEA2BFA-F682-4922-9386-DC69A2A002E4}" destId="{673E0D45-4FCD-45B5-83B7-DD34F9FA853E}" srcOrd="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F6FAE-CA61-4E8D-BA48-095EFAA72EBE}">
      <dsp:nvSpPr>
        <dsp:cNvPr id="0" name=""/>
        <dsp:cNvSpPr/>
      </dsp:nvSpPr>
      <dsp:spPr>
        <a:xfrm>
          <a:off x="4508911" y="1847320"/>
          <a:ext cx="1006377" cy="91440"/>
        </a:xfrm>
        <a:custGeom>
          <a:avLst/>
          <a:gdLst/>
          <a:ahLst/>
          <a:cxnLst/>
          <a:rect l="0" t="0" r="0" b="0"/>
          <a:pathLst>
            <a:path>
              <a:moveTo>
                <a:pt x="0" y="45720"/>
              </a:moveTo>
              <a:lnTo>
                <a:pt x="1006377"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86175" y="1887855"/>
        <a:ext cx="51848" cy="10369"/>
      </dsp:txXfrm>
    </dsp:sp>
    <dsp:sp modelId="{3C1622ED-65C8-44AD-85C7-8D4C0E88711A}">
      <dsp:nvSpPr>
        <dsp:cNvPr id="0" name=""/>
        <dsp:cNvSpPr/>
      </dsp:nvSpPr>
      <dsp:spPr>
        <a:xfrm>
          <a:off x="2111" y="540460"/>
          <a:ext cx="4508599" cy="270515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25" tIns="231900" rIns="220925" bIns="231900" numCol="1" spcCol="1270" anchor="ctr" anchorCtr="0">
          <a:noAutofit/>
        </a:bodyPr>
        <a:lstStyle/>
        <a:p>
          <a:pPr marL="0" lvl="0" indent="0" algn="ctr" defTabSz="1111250" rtl="0">
            <a:lnSpc>
              <a:spcPct val="90000"/>
            </a:lnSpc>
            <a:spcBef>
              <a:spcPct val="0"/>
            </a:spcBef>
            <a:spcAft>
              <a:spcPct val="35000"/>
            </a:spcAft>
            <a:buNone/>
          </a:pPr>
          <a:r>
            <a:rPr lang="en-GB" sz="2500" b="1" kern="1200">
              <a:latin typeface="Bembo" panose="020F0302020204030204"/>
            </a:rPr>
            <a:t>Kanban</a:t>
          </a:r>
          <a:r>
            <a:rPr lang="en-GB" sz="2500" b="1" kern="1200"/>
            <a:t> board: NGINX</a:t>
          </a:r>
          <a:endParaRPr lang="en-US" sz="2500" kern="1200">
            <a:latin typeface="Bembo" panose="020F0302020204030204"/>
          </a:endParaRPr>
        </a:p>
      </dsp:txBody>
      <dsp:txXfrm>
        <a:off x="2111" y="540460"/>
        <a:ext cx="4508599" cy="2705159"/>
      </dsp:txXfrm>
    </dsp:sp>
    <dsp:sp modelId="{673E0D45-4FCD-45B5-83B7-DD34F9FA853E}">
      <dsp:nvSpPr>
        <dsp:cNvPr id="0" name=""/>
        <dsp:cNvSpPr/>
      </dsp:nvSpPr>
      <dsp:spPr>
        <a:xfrm>
          <a:off x="5547688" y="540460"/>
          <a:ext cx="4508599" cy="2705159"/>
        </a:xfrm>
        <a:prstGeom prst="rect">
          <a:avLst/>
        </a:prstGeom>
        <a:solidFill>
          <a:schemeClr val="accent5">
            <a:hueOff val="20075663"/>
            <a:satOff val="345"/>
            <a:lumOff val="-62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25" tIns="231900" rIns="220925" bIns="231900" numCol="1" spcCol="1270" anchor="ctr" anchorCtr="0">
          <a:noAutofit/>
        </a:bodyPr>
        <a:lstStyle/>
        <a:p>
          <a:pPr marL="0" lvl="0" indent="0" algn="ctr" defTabSz="1111250">
            <a:lnSpc>
              <a:spcPct val="90000"/>
            </a:lnSpc>
            <a:spcBef>
              <a:spcPct val="0"/>
            </a:spcBef>
            <a:spcAft>
              <a:spcPct val="35000"/>
            </a:spcAft>
            <a:buNone/>
          </a:pPr>
          <a:r>
            <a:rPr lang="en-GB" sz="2500" kern="1200">
              <a:latin typeface="Bembo" panose="020F0302020204030204"/>
            </a:rPr>
            <a:t> </a:t>
          </a:r>
          <a:r>
            <a:rPr lang="en-GB" sz="2500" kern="1200"/>
            <a:t>When running an application without NGINX the application has to be run on localhost, with port ':5000' as an extension to the servers external ipaddress. </a:t>
          </a:r>
        </a:p>
      </dsp:txBody>
      <dsp:txXfrm>
        <a:off x="5547688" y="540460"/>
        <a:ext cx="4508599" cy="270515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491B4-77CC-4B2C-AFE2-22346AA75661}" type="datetimeFigureOut">
              <a:rPr lang="en-GB"/>
              <a:t>13/04/2020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27B41-25AC-4E4A-ABA9-0F5127265B96}" type="slidenum">
              <a:rPr lang="en-GB"/>
              <a:t>‹#›</a:t>
            </a:fld>
            <a:endParaRPr lang="en-GB"/>
          </a:p>
        </p:txBody>
      </p:sp>
    </p:spTree>
    <p:extLst>
      <p:ext uri="{BB962C8B-B14F-4D97-AF65-F5344CB8AC3E}">
        <p14:creationId xmlns:p14="http://schemas.microsoft.com/office/powerpoint/2010/main" val="194377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application must made up of a total of 4 applications each with their own required elements. Each must be Flask based be able to control and alter data via at least one table with on functionality for the user to input data. This will also run on the Jenkins framework. </a:t>
            </a:r>
          </a:p>
        </p:txBody>
      </p:sp>
      <p:sp>
        <p:nvSpPr>
          <p:cNvPr id="4" name="Slide Number Placeholder 3"/>
          <p:cNvSpPr>
            <a:spLocks noGrp="1"/>
          </p:cNvSpPr>
          <p:nvPr>
            <p:ph type="sldNum" sz="quarter" idx="5"/>
          </p:nvPr>
        </p:nvSpPr>
        <p:spPr/>
        <p:txBody>
          <a:bodyPr/>
          <a:lstStyle/>
          <a:p>
            <a:fld id="{D5827B41-25AC-4E4A-ABA9-0F5127265B96}" type="slidenum">
              <a:rPr lang="en-GB"/>
              <a:t>2</a:t>
            </a:fld>
            <a:endParaRPr lang="en-GB"/>
          </a:p>
        </p:txBody>
      </p:sp>
    </p:spTree>
    <p:extLst>
      <p:ext uri="{BB962C8B-B14F-4D97-AF65-F5344CB8AC3E}">
        <p14:creationId xmlns:p14="http://schemas.microsoft.com/office/powerpoint/2010/main" val="3575122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Running on Nginx </a:t>
            </a:r>
          </a:p>
        </p:txBody>
      </p:sp>
      <p:sp>
        <p:nvSpPr>
          <p:cNvPr id="4" name="Slide Number Placeholder 3"/>
          <p:cNvSpPr>
            <a:spLocks noGrp="1"/>
          </p:cNvSpPr>
          <p:nvPr>
            <p:ph type="sldNum" sz="quarter" idx="5"/>
          </p:nvPr>
        </p:nvSpPr>
        <p:spPr/>
        <p:txBody>
          <a:bodyPr/>
          <a:lstStyle/>
          <a:p>
            <a:fld id="{D5827B41-25AC-4E4A-ABA9-0F5127265B96}" type="slidenum">
              <a:rPr lang="en-GB"/>
              <a:t>15</a:t>
            </a:fld>
            <a:endParaRPr lang="en-GB"/>
          </a:p>
        </p:txBody>
      </p:sp>
    </p:spTree>
    <p:extLst>
      <p:ext uri="{BB962C8B-B14F-4D97-AF65-F5344CB8AC3E}">
        <p14:creationId xmlns:p14="http://schemas.microsoft.com/office/powerpoint/2010/main" val="133863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Running on Nginx</a:t>
            </a:r>
          </a:p>
        </p:txBody>
      </p:sp>
      <p:sp>
        <p:nvSpPr>
          <p:cNvPr id="4" name="Slide Number Placeholder 3"/>
          <p:cNvSpPr>
            <a:spLocks noGrp="1"/>
          </p:cNvSpPr>
          <p:nvPr>
            <p:ph type="sldNum" sz="quarter" idx="5"/>
          </p:nvPr>
        </p:nvSpPr>
        <p:spPr/>
        <p:txBody>
          <a:bodyPr/>
          <a:lstStyle/>
          <a:p>
            <a:fld id="{D5827B41-25AC-4E4A-ABA9-0F5127265B96}" type="slidenum">
              <a:rPr lang="en-GB"/>
              <a:t>16</a:t>
            </a:fld>
            <a:endParaRPr lang="en-GB"/>
          </a:p>
        </p:txBody>
      </p:sp>
    </p:spTree>
    <p:extLst>
      <p:ext uri="{BB962C8B-B14F-4D97-AF65-F5344CB8AC3E}">
        <p14:creationId xmlns:p14="http://schemas.microsoft.com/office/powerpoint/2010/main" val="146069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Test passed </a:t>
            </a:r>
          </a:p>
        </p:txBody>
      </p:sp>
      <p:sp>
        <p:nvSpPr>
          <p:cNvPr id="4" name="Slide Number Placeholder 3"/>
          <p:cNvSpPr>
            <a:spLocks noGrp="1"/>
          </p:cNvSpPr>
          <p:nvPr>
            <p:ph type="sldNum" sz="quarter" idx="5"/>
          </p:nvPr>
        </p:nvSpPr>
        <p:spPr/>
        <p:txBody>
          <a:bodyPr/>
          <a:lstStyle/>
          <a:p>
            <a:fld id="{D5827B41-25AC-4E4A-ABA9-0F5127265B96}" type="slidenum">
              <a:rPr lang="en-GB"/>
              <a:t>17</a:t>
            </a:fld>
            <a:endParaRPr lang="en-GB"/>
          </a:p>
        </p:txBody>
      </p:sp>
    </p:spTree>
    <p:extLst>
      <p:ext uri="{BB962C8B-B14F-4D97-AF65-F5344CB8AC3E}">
        <p14:creationId xmlns:p14="http://schemas.microsoft.com/office/powerpoint/2010/main" val="5124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pPr>
            <a:r>
              <a:rPr lang="en-US">
                <a:cs typeface="Calibri"/>
              </a:rPr>
              <a:t>- </a:t>
            </a:r>
            <a:r>
              <a:rPr lang="en-GB"/>
              <a:t>Here shows the testing on Jenkins which passed at 78% for this section</a:t>
            </a:r>
            <a:endParaRPr lang="en-US">
              <a:cs typeface="Calibri" panose="020F0502020204030204"/>
            </a:endParaRPr>
          </a:p>
          <a:p>
            <a:pPr marL="285750" indent="-285750">
              <a:lnSpc>
                <a:spcPct val="90000"/>
              </a:lnSpc>
              <a:spcBef>
                <a:spcPct val="0"/>
              </a:spcBef>
              <a:buFont typeface="Arial"/>
              <a:buChar char="•"/>
            </a:pPr>
            <a:endParaRPr lang="en-GB"/>
          </a:p>
          <a:p>
            <a:pPr marL="285750" indent="-285750">
              <a:lnSpc>
                <a:spcPct val="90000"/>
              </a:lnSpc>
              <a:spcBef>
                <a:spcPct val="0"/>
              </a:spcBef>
              <a:buFont typeface="Arial"/>
              <a:buChar char="•"/>
            </a:pPr>
            <a:endParaRPr lang="en-GB"/>
          </a:p>
          <a:p>
            <a:pPr marL="285750" indent="-285750">
              <a:lnSpc>
                <a:spcPct val="120000"/>
              </a:lnSpc>
              <a:spcBef>
                <a:spcPts val="1200"/>
              </a:spcBef>
              <a:spcAft>
                <a:spcPts val="200"/>
              </a:spcAft>
              <a:buFont typeface="Arial"/>
              <a:buChar char="•"/>
            </a:pPr>
            <a:endParaRPr lang="en-GB"/>
          </a:p>
          <a:p>
            <a:endParaRPr lang="en-US">
              <a:cs typeface="Calibri"/>
            </a:endParaRPr>
          </a:p>
        </p:txBody>
      </p:sp>
      <p:sp>
        <p:nvSpPr>
          <p:cNvPr id="4" name="Slide Number Placeholder 3"/>
          <p:cNvSpPr>
            <a:spLocks noGrp="1"/>
          </p:cNvSpPr>
          <p:nvPr>
            <p:ph type="sldNum" sz="quarter" idx="5"/>
          </p:nvPr>
        </p:nvSpPr>
        <p:spPr/>
        <p:txBody>
          <a:bodyPr/>
          <a:lstStyle/>
          <a:p>
            <a:fld id="{D5827B41-25AC-4E4A-ABA9-0F5127265B96}" type="slidenum">
              <a:rPr lang="en-GB"/>
              <a:t>18</a:t>
            </a:fld>
            <a:endParaRPr lang="en-GB"/>
          </a:p>
        </p:txBody>
      </p:sp>
    </p:spTree>
    <p:extLst>
      <p:ext uri="{BB962C8B-B14F-4D97-AF65-F5344CB8AC3E}">
        <p14:creationId xmlns:p14="http://schemas.microsoft.com/office/powerpoint/2010/main" val="306492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Here shows the overall coverage which shows 100%</a:t>
            </a:r>
          </a:p>
          <a:p>
            <a:r>
              <a:rPr lang="en-US">
                <a:cs typeface="Calibri"/>
              </a:rPr>
              <a:t>-  Explain with finding the coverage with source and without source which passed at 46%</a:t>
            </a:r>
          </a:p>
        </p:txBody>
      </p:sp>
      <p:sp>
        <p:nvSpPr>
          <p:cNvPr id="4" name="Slide Number Placeholder 3"/>
          <p:cNvSpPr>
            <a:spLocks noGrp="1"/>
          </p:cNvSpPr>
          <p:nvPr>
            <p:ph type="sldNum" sz="quarter" idx="5"/>
          </p:nvPr>
        </p:nvSpPr>
        <p:spPr/>
        <p:txBody>
          <a:bodyPr/>
          <a:lstStyle/>
          <a:p>
            <a:fld id="{D5827B41-25AC-4E4A-ABA9-0F5127265B96}" type="slidenum">
              <a:rPr lang="en-GB"/>
              <a:t>19</a:t>
            </a:fld>
            <a:endParaRPr lang="en-GB"/>
          </a:p>
        </p:txBody>
      </p:sp>
    </p:spTree>
    <p:extLst>
      <p:ext uri="{BB962C8B-B14F-4D97-AF65-F5344CB8AC3E}">
        <p14:creationId xmlns:p14="http://schemas.microsoft.com/office/powerpoint/2010/main" val="1942095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Process 1 explain</a:t>
            </a:r>
          </a:p>
        </p:txBody>
      </p:sp>
      <p:sp>
        <p:nvSpPr>
          <p:cNvPr id="4" name="Slide Number Placeholder 3"/>
          <p:cNvSpPr>
            <a:spLocks noGrp="1"/>
          </p:cNvSpPr>
          <p:nvPr>
            <p:ph type="sldNum" sz="quarter" idx="5"/>
          </p:nvPr>
        </p:nvSpPr>
        <p:spPr/>
        <p:txBody>
          <a:bodyPr/>
          <a:lstStyle/>
          <a:p>
            <a:fld id="{D5827B41-25AC-4E4A-ABA9-0F5127265B96}" type="slidenum">
              <a:rPr lang="en-GB"/>
              <a:t>20</a:t>
            </a:fld>
            <a:endParaRPr lang="en-GB"/>
          </a:p>
        </p:txBody>
      </p:sp>
    </p:spTree>
    <p:extLst>
      <p:ext uri="{BB962C8B-B14F-4D97-AF65-F5344CB8AC3E}">
        <p14:creationId xmlns:p14="http://schemas.microsoft.com/office/powerpoint/2010/main" val="2189360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Process 2 explain</a:t>
            </a:r>
          </a:p>
        </p:txBody>
      </p:sp>
      <p:sp>
        <p:nvSpPr>
          <p:cNvPr id="4" name="Slide Number Placeholder 3"/>
          <p:cNvSpPr>
            <a:spLocks noGrp="1"/>
          </p:cNvSpPr>
          <p:nvPr>
            <p:ph type="sldNum" sz="quarter" idx="5"/>
          </p:nvPr>
        </p:nvSpPr>
        <p:spPr/>
        <p:txBody>
          <a:bodyPr/>
          <a:lstStyle/>
          <a:p>
            <a:fld id="{D5827B41-25AC-4E4A-ABA9-0F5127265B96}" type="slidenum">
              <a:rPr lang="en-GB"/>
              <a:t>21</a:t>
            </a:fld>
            <a:endParaRPr lang="en-GB"/>
          </a:p>
        </p:txBody>
      </p:sp>
    </p:spTree>
    <p:extLst>
      <p:ext uri="{BB962C8B-B14F-4D97-AF65-F5344CB8AC3E}">
        <p14:creationId xmlns:p14="http://schemas.microsoft.com/office/powerpoint/2010/main" val="2966737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This is a </a:t>
            </a:r>
            <a:r>
              <a:rPr lang="en-US"/>
              <a:t>Jenkins integration server as a trigger. A push in our repository will trigger the Jenkins server so that we are able to get a Docker environment. </a:t>
            </a:r>
            <a:endParaRPr lang="en-US">
              <a:cs typeface="Calibri"/>
            </a:endParaRPr>
          </a:p>
        </p:txBody>
      </p:sp>
      <p:sp>
        <p:nvSpPr>
          <p:cNvPr id="4" name="Slide Number Placeholder 3"/>
          <p:cNvSpPr>
            <a:spLocks noGrp="1"/>
          </p:cNvSpPr>
          <p:nvPr>
            <p:ph type="sldNum" sz="quarter" idx="5"/>
          </p:nvPr>
        </p:nvSpPr>
        <p:spPr/>
        <p:txBody>
          <a:bodyPr/>
          <a:lstStyle/>
          <a:p>
            <a:fld id="{D5827B41-25AC-4E4A-ABA9-0F5127265B96}" type="slidenum">
              <a:rPr lang="en-GB"/>
              <a:t>22</a:t>
            </a:fld>
            <a:endParaRPr lang="en-GB"/>
          </a:p>
        </p:txBody>
      </p:sp>
    </p:spTree>
    <p:extLst>
      <p:ext uri="{BB962C8B-B14F-4D97-AF65-F5344CB8AC3E}">
        <p14:creationId xmlns:p14="http://schemas.microsoft.com/office/powerpoint/2010/main" val="290303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200"/>
              </a:spcBef>
              <a:spcAft>
                <a:spcPts val="200"/>
              </a:spcAft>
            </a:pPr>
            <a:r>
              <a:rPr lang="en-GB">
                <a:cs typeface="Calibri" panose="020F0502020204030204"/>
              </a:rPr>
              <a:t>OTHER THINGS INCLUDED:</a:t>
            </a:r>
          </a:p>
          <a:p>
            <a:pPr marL="285750" indent="-285750">
              <a:lnSpc>
                <a:spcPct val="120000"/>
              </a:lnSpc>
              <a:spcBef>
                <a:spcPts val="1200"/>
              </a:spcBef>
              <a:spcAft>
                <a:spcPts val="200"/>
              </a:spcAft>
              <a:buFont typeface="Arial"/>
              <a:buChar char="•"/>
            </a:pPr>
            <a:r>
              <a:rPr lang="en-GB"/>
              <a:t>When trying to run the VM with 'allowing HTTP traffic' on the firewall rules, it keep make an error, which caused me to keep create new instances.</a:t>
            </a:r>
            <a:endParaRPr lang="en-GB">
              <a:cs typeface="Calibri" panose="020F0502020204030204"/>
            </a:endParaRPr>
          </a:p>
          <a:p>
            <a:pPr marL="285750" indent="-285750">
              <a:lnSpc>
                <a:spcPct val="120000"/>
              </a:lnSpc>
              <a:spcBef>
                <a:spcPts val="1200"/>
              </a:spcBef>
              <a:spcAft>
                <a:spcPts val="200"/>
              </a:spcAft>
              <a:buFont typeface="Arial"/>
              <a:buChar char="•"/>
            </a:pPr>
            <a:r>
              <a:rPr lang="en-GB"/>
              <a:t>One the VM was fixed I had to catch up rather quickly, which cause me to do all </a:t>
            </a:r>
            <a:r>
              <a:rPr lang="en-GB" err="1"/>
              <a:t>nighters</a:t>
            </a:r>
            <a:r>
              <a:rPr lang="en-GB"/>
              <a:t>, this cause physical strain on my back and eyes.</a:t>
            </a:r>
            <a:endParaRPr lang="en-GB">
              <a:cs typeface="Calibri"/>
            </a:endParaRPr>
          </a:p>
        </p:txBody>
      </p:sp>
      <p:sp>
        <p:nvSpPr>
          <p:cNvPr id="4" name="Slide Number Placeholder 3"/>
          <p:cNvSpPr>
            <a:spLocks noGrp="1"/>
          </p:cNvSpPr>
          <p:nvPr>
            <p:ph type="sldNum" sz="quarter" idx="5"/>
          </p:nvPr>
        </p:nvSpPr>
        <p:spPr/>
        <p:txBody>
          <a:bodyPr/>
          <a:lstStyle/>
          <a:p>
            <a:fld id="{D5827B41-25AC-4E4A-ABA9-0F5127265B96}" type="slidenum">
              <a:rPr lang="en-GB"/>
              <a:t>25</a:t>
            </a:fld>
            <a:endParaRPr lang="en-GB"/>
          </a:p>
        </p:txBody>
      </p:sp>
    </p:spTree>
    <p:extLst>
      <p:ext uri="{BB962C8B-B14F-4D97-AF65-F5344CB8AC3E}">
        <p14:creationId xmlns:p14="http://schemas.microsoft.com/office/powerpoint/2010/main" val="267500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Explain (Don't forget coloured labels)</a:t>
            </a:r>
          </a:p>
          <a:p>
            <a:r>
              <a:rPr lang="en-US"/>
              <a:t>- Firewall: Due to the fact that the IP address kept altering made it more difficult to implement. In addition, add HTTP traffic to the firewall rules without the VMs producing an error.</a:t>
            </a:r>
            <a:endParaRPr lang="en-US">
              <a:cs typeface="Calibri"/>
            </a:endParaRPr>
          </a:p>
        </p:txBody>
      </p:sp>
      <p:sp>
        <p:nvSpPr>
          <p:cNvPr id="4" name="Slide Number Placeholder 3"/>
          <p:cNvSpPr>
            <a:spLocks noGrp="1"/>
          </p:cNvSpPr>
          <p:nvPr>
            <p:ph type="sldNum" sz="quarter" idx="5"/>
          </p:nvPr>
        </p:nvSpPr>
        <p:spPr/>
        <p:txBody>
          <a:bodyPr/>
          <a:lstStyle/>
          <a:p>
            <a:fld id="{D5827B41-25AC-4E4A-ABA9-0F5127265B96}" type="slidenum">
              <a:rPr lang="en-GB"/>
              <a:t>26</a:t>
            </a:fld>
            <a:endParaRPr lang="en-GB"/>
          </a:p>
        </p:txBody>
      </p:sp>
    </p:spTree>
    <p:extLst>
      <p:ext uri="{BB962C8B-B14F-4D97-AF65-F5344CB8AC3E}">
        <p14:creationId xmlns:p14="http://schemas.microsoft.com/office/powerpoint/2010/main" val="148380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what each services do </a:t>
            </a:r>
          </a:p>
        </p:txBody>
      </p:sp>
      <p:sp>
        <p:nvSpPr>
          <p:cNvPr id="4" name="Slide Number Placeholder 3"/>
          <p:cNvSpPr>
            <a:spLocks noGrp="1"/>
          </p:cNvSpPr>
          <p:nvPr>
            <p:ph type="sldNum" sz="quarter" idx="5"/>
          </p:nvPr>
        </p:nvSpPr>
        <p:spPr/>
        <p:txBody>
          <a:bodyPr/>
          <a:lstStyle/>
          <a:p>
            <a:fld id="{D5827B41-25AC-4E4A-ABA9-0F5127265B96}" type="slidenum">
              <a:rPr lang="en-GB"/>
              <a:t>3</a:t>
            </a:fld>
            <a:endParaRPr lang="en-GB"/>
          </a:p>
        </p:txBody>
      </p:sp>
    </p:spTree>
    <p:extLst>
      <p:ext uri="{BB962C8B-B14F-4D97-AF65-F5344CB8AC3E}">
        <p14:creationId xmlns:p14="http://schemas.microsoft.com/office/powerpoint/2010/main" val="29097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what you wanted for your application</a:t>
            </a:r>
          </a:p>
        </p:txBody>
      </p:sp>
      <p:sp>
        <p:nvSpPr>
          <p:cNvPr id="4" name="Slide Number Placeholder 3"/>
          <p:cNvSpPr>
            <a:spLocks noGrp="1"/>
          </p:cNvSpPr>
          <p:nvPr>
            <p:ph type="sldNum" sz="quarter" idx="5"/>
          </p:nvPr>
        </p:nvSpPr>
        <p:spPr/>
        <p:txBody>
          <a:bodyPr/>
          <a:lstStyle/>
          <a:p>
            <a:fld id="{D5827B41-25AC-4E4A-ABA9-0F5127265B96}" type="slidenum">
              <a:rPr lang="en-GB"/>
              <a:t>4</a:t>
            </a:fld>
            <a:endParaRPr lang="en-GB"/>
          </a:p>
        </p:txBody>
      </p:sp>
    </p:spTree>
    <p:extLst>
      <p:ext uri="{BB962C8B-B14F-4D97-AF65-F5344CB8AC3E}">
        <p14:creationId xmlns:p14="http://schemas.microsoft.com/office/powerpoint/2010/main" val="1184904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 chances as percentages </a:t>
            </a:r>
          </a:p>
        </p:txBody>
      </p:sp>
      <p:sp>
        <p:nvSpPr>
          <p:cNvPr id="4" name="Slide Number Placeholder 3"/>
          <p:cNvSpPr>
            <a:spLocks noGrp="1"/>
          </p:cNvSpPr>
          <p:nvPr>
            <p:ph type="sldNum" sz="quarter" idx="5"/>
          </p:nvPr>
        </p:nvSpPr>
        <p:spPr/>
        <p:txBody>
          <a:bodyPr/>
          <a:lstStyle/>
          <a:p>
            <a:fld id="{D5827B41-25AC-4E4A-ABA9-0F5127265B96}" type="slidenum">
              <a:rPr lang="en-GB"/>
              <a:t>7</a:t>
            </a:fld>
            <a:endParaRPr lang="en-GB"/>
          </a:p>
        </p:txBody>
      </p:sp>
    </p:spTree>
    <p:extLst>
      <p:ext uri="{BB962C8B-B14F-4D97-AF65-F5344CB8AC3E}">
        <p14:creationId xmlns:p14="http://schemas.microsoft.com/office/powerpoint/2010/main" val="1108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images, what you'll like as a user and what you'll like as a developer</a:t>
            </a:r>
          </a:p>
        </p:txBody>
      </p:sp>
      <p:sp>
        <p:nvSpPr>
          <p:cNvPr id="4" name="Slide Number Placeholder 3"/>
          <p:cNvSpPr>
            <a:spLocks noGrp="1"/>
          </p:cNvSpPr>
          <p:nvPr>
            <p:ph type="sldNum" sz="quarter" idx="5"/>
          </p:nvPr>
        </p:nvSpPr>
        <p:spPr/>
        <p:txBody>
          <a:bodyPr/>
          <a:lstStyle/>
          <a:p>
            <a:fld id="{D5827B41-25AC-4E4A-ABA9-0F5127265B96}" type="slidenum">
              <a:rPr lang="en-GB"/>
              <a:t>8</a:t>
            </a:fld>
            <a:endParaRPr lang="en-GB"/>
          </a:p>
        </p:txBody>
      </p:sp>
    </p:spTree>
    <p:extLst>
      <p:ext uri="{BB962C8B-B14F-4D97-AF65-F5344CB8AC3E}">
        <p14:creationId xmlns:p14="http://schemas.microsoft.com/office/powerpoint/2010/main" val="1667781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each sprint</a:t>
            </a:r>
          </a:p>
          <a:p>
            <a:r>
              <a:rPr lang="en-US">
                <a:cs typeface="Calibri"/>
              </a:rPr>
              <a:t>- Talk about the coloured labels</a:t>
            </a:r>
          </a:p>
        </p:txBody>
      </p:sp>
      <p:sp>
        <p:nvSpPr>
          <p:cNvPr id="4" name="Slide Number Placeholder 3"/>
          <p:cNvSpPr>
            <a:spLocks noGrp="1"/>
          </p:cNvSpPr>
          <p:nvPr>
            <p:ph type="sldNum" sz="quarter" idx="5"/>
          </p:nvPr>
        </p:nvSpPr>
        <p:spPr/>
        <p:txBody>
          <a:bodyPr/>
          <a:lstStyle/>
          <a:p>
            <a:fld id="{D5827B41-25AC-4E4A-ABA9-0F5127265B96}" type="slidenum">
              <a:rPr lang="en-GB"/>
              <a:t>9</a:t>
            </a:fld>
            <a:endParaRPr lang="en-GB"/>
          </a:p>
        </p:txBody>
      </p:sp>
    </p:spTree>
    <p:extLst>
      <p:ext uri="{BB962C8B-B14F-4D97-AF65-F5344CB8AC3E}">
        <p14:creationId xmlns:p14="http://schemas.microsoft.com/office/powerpoint/2010/main" val="257299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All moved to Done</a:t>
            </a:r>
          </a:p>
        </p:txBody>
      </p:sp>
      <p:sp>
        <p:nvSpPr>
          <p:cNvPr id="4" name="Slide Number Placeholder 3"/>
          <p:cNvSpPr>
            <a:spLocks noGrp="1"/>
          </p:cNvSpPr>
          <p:nvPr>
            <p:ph type="sldNum" sz="quarter" idx="5"/>
          </p:nvPr>
        </p:nvSpPr>
        <p:spPr/>
        <p:txBody>
          <a:bodyPr/>
          <a:lstStyle/>
          <a:p>
            <a:fld id="{D5827B41-25AC-4E4A-ABA9-0F5127265B96}" type="slidenum">
              <a:rPr lang="en-GB"/>
              <a:t>10</a:t>
            </a:fld>
            <a:endParaRPr lang="en-GB"/>
          </a:p>
        </p:txBody>
      </p:sp>
    </p:spTree>
    <p:extLst>
      <p:ext uri="{BB962C8B-B14F-4D97-AF65-F5344CB8AC3E}">
        <p14:creationId xmlns:p14="http://schemas.microsoft.com/office/powerpoint/2010/main" val="423925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running the tests you can see both have been added to swarm</a:t>
            </a:r>
          </a:p>
        </p:txBody>
      </p:sp>
      <p:sp>
        <p:nvSpPr>
          <p:cNvPr id="4" name="Slide Number Placeholder 3"/>
          <p:cNvSpPr>
            <a:spLocks noGrp="1"/>
          </p:cNvSpPr>
          <p:nvPr>
            <p:ph type="sldNum" sz="quarter" idx="5"/>
          </p:nvPr>
        </p:nvSpPr>
        <p:spPr/>
        <p:txBody>
          <a:bodyPr/>
          <a:lstStyle/>
          <a:p>
            <a:fld id="{D5827B41-25AC-4E4A-ABA9-0F5127265B96}" type="slidenum">
              <a:rPr lang="en-GB"/>
              <a:t>12</a:t>
            </a:fld>
            <a:endParaRPr lang="en-GB"/>
          </a:p>
        </p:txBody>
      </p:sp>
    </p:spTree>
    <p:extLst>
      <p:ext uri="{BB962C8B-B14F-4D97-AF65-F5344CB8AC3E}">
        <p14:creationId xmlns:p14="http://schemas.microsoft.com/office/powerpoint/2010/main" val="317166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Hosting your website on NGINX allows one to ditch the extension, and runs the website on port 80 where NGINX runs 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5827B41-25AC-4E4A-ABA9-0F5127265B96}" type="slidenum">
              <a:rPr lang="en-GB"/>
              <a:t>14</a:t>
            </a:fld>
            <a:endParaRPr lang="en-GB"/>
          </a:p>
        </p:txBody>
      </p:sp>
    </p:spTree>
    <p:extLst>
      <p:ext uri="{BB962C8B-B14F-4D97-AF65-F5344CB8AC3E}">
        <p14:creationId xmlns:p14="http://schemas.microsoft.com/office/powerpoint/2010/main" val="34159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00724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4/13/2020</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627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4/13/2020</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801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4946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0186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7893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1502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8945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26066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4/13/2020</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118643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4/13/2020</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09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4/13/2020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51519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rello.com/b/rR5y1QHA/projects" TargetMode="External"/><Relationship Id="rId2" Type="http://schemas.openxmlformats.org/officeDocument/2006/relationships/hyperlink" Target="https://github.com/Shana12345/LatestDocker.gi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earning-continuous-deployment.github.io/docker/jenkins/git/2015/04/21/getting-starte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E24CAC-E2C2-4A0C-A0DB-63109F1B6147}"/>
              </a:ext>
            </a:extLst>
          </p:cNvPr>
          <p:cNvPicPr>
            <a:picLocks noChangeAspect="1"/>
          </p:cNvPicPr>
          <p:nvPr/>
        </p:nvPicPr>
        <p:blipFill rotWithShape="1">
          <a:blip r:embed="rId2"/>
          <a:srcRect t="20281" r="9085" b="349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2"/>
            <a:ext cx="4023360" cy="2802219"/>
          </a:xfrm>
        </p:spPr>
        <p:txBody>
          <a:bodyPr anchor="b">
            <a:normAutofit/>
          </a:bodyPr>
          <a:lstStyle/>
          <a:p>
            <a:r>
              <a:rPr lang="en-GB" sz="3200">
                <a:solidFill>
                  <a:schemeClr val="bg1"/>
                </a:solidFill>
                <a:cs typeface="Calibri Light"/>
              </a:rPr>
              <a:t>OOP Based Application</a:t>
            </a:r>
            <a:endParaRPr lang="en-GB" sz="3200">
              <a:solidFill>
                <a:schemeClr val="bg1"/>
              </a:solidFill>
            </a:endParaRPr>
          </a:p>
        </p:txBody>
      </p:sp>
      <p:sp>
        <p:nvSpPr>
          <p:cNvPr id="3" name="Subtitle 2"/>
          <p:cNvSpPr>
            <a:spLocks noGrp="1"/>
          </p:cNvSpPr>
          <p:nvPr>
            <p:ph type="subTitle" idx="1"/>
          </p:nvPr>
        </p:nvSpPr>
        <p:spPr>
          <a:xfrm>
            <a:off x="477980" y="3969352"/>
            <a:ext cx="4023359" cy="1208141"/>
          </a:xfrm>
        </p:spPr>
        <p:txBody>
          <a:bodyPr vert="horz" lIns="91440" tIns="45720" rIns="91440" bIns="45720" rtlCol="0" anchor="t">
            <a:normAutofit/>
          </a:bodyPr>
          <a:lstStyle/>
          <a:p>
            <a:r>
              <a:rPr lang="en-GB" sz="1600">
                <a:solidFill>
                  <a:schemeClr val="bg1"/>
                </a:solidFill>
                <a:cs typeface="Calibri"/>
              </a:rPr>
              <a:t>By Shana Charlery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6BE8-8D13-4CFF-9EE7-1145655156A5}"/>
              </a:ext>
            </a:extLst>
          </p:cNvPr>
          <p:cNvSpPr>
            <a:spLocks noGrp="1"/>
          </p:cNvSpPr>
          <p:nvPr>
            <p:ph type="title"/>
          </p:nvPr>
        </p:nvSpPr>
        <p:spPr/>
        <p:txBody>
          <a:bodyPr/>
          <a:lstStyle/>
          <a:p>
            <a:r>
              <a:rPr lang="en-GB"/>
              <a:t>Trello to completion</a:t>
            </a:r>
          </a:p>
        </p:txBody>
      </p:sp>
      <p:pic>
        <p:nvPicPr>
          <p:cNvPr id="4" name="Picture 4" descr="A screenshot of a cell phone&#10;&#10;Description generated with very high confidence">
            <a:extLst>
              <a:ext uri="{FF2B5EF4-FFF2-40B4-BE49-F238E27FC236}">
                <a16:creationId xmlns:a16="http://schemas.microsoft.com/office/drawing/2014/main" id="{4E5BD2BB-AE9D-4ED2-A585-4EB06F201E9B}"/>
              </a:ext>
            </a:extLst>
          </p:cNvPr>
          <p:cNvPicPr>
            <a:picLocks noGrp="1" noChangeAspect="1"/>
          </p:cNvPicPr>
          <p:nvPr>
            <p:ph idx="1"/>
          </p:nvPr>
        </p:nvPicPr>
        <p:blipFill>
          <a:blip r:embed="rId3"/>
          <a:stretch>
            <a:fillRect/>
          </a:stretch>
        </p:blipFill>
        <p:spPr>
          <a:xfrm>
            <a:off x="2092479" y="2050691"/>
            <a:ext cx="1741963" cy="3760891"/>
          </a:xfrm>
        </p:spPr>
      </p:pic>
      <p:pic>
        <p:nvPicPr>
          <p:cNvPr id="6" name="Picture 6" descr="A screenshot of a cell phone&#10;&#10;Description generated with very high confidence">
            <a:extLst>
              <a:ext uri="{FF2B5EF4-FFF2-40B4-BE49-F238E27FC236}">
                <a16:creationId xmlns:a16="http://schemas.microsoft.com/office/drawing/2014/main" id="{B7D9B930-0207-4016-848D-20B22059F732}"/>
              </a:ext>
            </a:extLst>
          </p:cNvPr>
          <p:cNvPicPr>
            <a:picLocks noChangeAspect="1"/>
          </p:cNvPicPr>
          <p:nvPr/>
        </p:nvPicPr>
        <p:blipFill>
          <a:blip r:embed="rId4"/>
          <a:stretch>
            <a:fillRect/>
          </a:stretch>
        </p:blipFill>
        <p:spPr>
          <a:xfrm>
            <a:off x="5119465" y="2004204"/>
            <a:ext cx="1953069" cy="4114800"/>
          </a:xfrm>
          <a:prstGeom prst="rect">
            <a:avLst/>
          </a:prstGeom>
        </p:spPr>
      </p:pic>
    </p:spTree>
    <p:extLst>
      <p:ext uri="{BB962C8B-B14F-4D97-AF65-F5344CB8AC3E}">
        <p14:creationId xmlns:p14="http://schemas.microsoft.com/office/powerpoint/2010/main" val="155657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350B8-3BCA-4B1A-B11E-DD2A8495780A}"/>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sz="8000">
                <a:solidFill>
                  <a:schemeClr val="tx1">
                    <a:lumMod val="85000"/>
                    <a:lumOff val="15000"/>
                  </a:schemeClr>
                </a:solidFill>
              </a:rPr>
              <a:t>Jenkins &amp; NGINX</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478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F6EE-E364-4F41-A09D-4237532008E4}"/>
              </a:ext>
            </a:extLst>
          </p:cNvPr>
          <p:cNvSpPr>
            <a:spLocks noGrp="1"/>
          </p:cNvSpPr>
          <p:nvPr>
            <p:ph type="title"/>
          </p:nvPr>
        </p:nvSpPr>
        <p:spPr/>
        <p:txBody>
          <a:bodyPr/>
          <a:lstStyle/>
          <a:p>
            <a:r>
              <a:rPr lang="en-GB"/>
              <a:t>Manager and Worker part of swarm</a:t>
            </a:r>
          </a:p>
        </p:txBody>
      </p:sp>
      <p:pic>
        <p:nvPicPr>
          <p:cNvPr id="4" name="Picture 4" descr="A screenshot of a cell phone&#10;&#10;Description generated with very high confidence">
            <a:extLst>
              <a:ext uri="{FF2B5EF4-FFF2-40B4-BE49-F238E27FC236}">
                <a16:creationId xmlns:a16="http://schemas.microsoft.com/office/drawing/2014/main" id="{467BDBA7-DA19-4148-AD9E-4422DB80B52A}"/>
              </a:ext>
            </a:extLst>
          </p:cNvPr>
          <p:cNvPicPr>
            <a:picLocks noGrp="1" noChangeAspect="1"/>
          </p:cNvPicPr>
          <p:nvPr>
            <p:ph idx="1"/>
          </p:nvPr>
        </p:nvPicPr>
        <p:blipFill>
          <a:blip r:embed="rId3"/>
          <a:stretch>
            <a:fillRect/>
          </a:stretch>
        </p:blipFill>
        <p:spPr>
          <a:xfrm>
            <a:off x="336988" y="2236945"/>
            <a:ext cx="11636494" cy="3489025"/>
          </a:xfrm>
        </p:spPr>
      </p:pic>
    </p:spTree>
    <p:extLst>
      <p:ext uri="{BB962C8B-B14F-4D97-AF65-F5344CB8AC3E}">
        <p14:creationId xmlns:p14="http://schemas.microsoft.com/office/powerpoint/2010/main" val="325045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232C-DA74-41D9-A759-B263B9F6E854}"/>
              </a:ext>
            </a:extLst>
          </p:cNvPr>
          <p:cNvSpPr>
            <a:spLocks noGrp="1"/>
          </p:cNvSpPr>
          <p:nvPr>
            <p:ph type="title"/>
          </p:nvPr>
        </p:nvSpPr>
        <p:spPr>
          <a:xfrm>
            <a:off x="8614786" y="516836"/>
            <a:ext cx="3100136" cy="1960234"/>
          </a:xfrm>
        </p:spPr>
        <p:txBody>
          <a:bodyPr>
            <a:normAutofit/>
          </a:bodyPr>
          <a:lstStyle/>
          <a:p>
            <a:r>
              <a:rPr lang="en-GB" sz="4400">
                <a:solidFill>
                  <a:srgbClr val="79AD6C"/>
                </a:solidFill>
              </a:rPr>
              <a:t>Jenkins build success</a:t>
            </a:r>
          </a:p>
        </p:txBody>
      </p:sp>
      <p:pic>
        <p:nvPicPr>
          <p:cNvPr id="4" name="Picture 4" descr="A picture containing bird&#10;&#10;Description generated with very high confidence">
            <a:extLst>
              <a:ext uri="{FF2B5EF4-FFF2-40B4-BE49-F238E27FC236}">
                <a16:creationId xmlns:a16="http://schemas.microsoft.com/office/drawing/2014/main" id="{8763FAE5-6158-45EA-828F-FC2BB0BB438A}"/>
              </a:ext>
            </a:extLst>
          </p:cNvPr>
          <p:cNvPicPr>
            <a:picLocks noChangeAspect="1"/>
          </p:cNvPicPr>
          <p:nvPr/>
        </p:nvPicPr>
        <p:blipFill rotWithShape="1">
          <a:blip r:embed="rId2"/>
          <a:srcRect l="4457" r="43502"/>
          <a:stretch/>
        </p:blipFill>
        <p:spPr>
          <a:xfrm>
            <a:off x="-1" y="143784"/>
            <a:ext cx="8111272" cy="6857990"/>
          </a:xfrm>
          <a:prstGeom prst="rect">
            <a:avLst/>
          </a:prstGeom>
        </p:spPr>
      </p:pic>
      <p:cxnSp>
        <p:nvCxnSpPr>
          <p:cNvPr id="7" name="Straight Connector 1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65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B55A1-71D7-4569-9286-9EE089B525CD}"/>
              </a:ext>
            </a:extLst>
          </p:cNvPr>
          <p:cNvSpPr>
            <a:spLocks noGrp="1"/>
          </p:cNvSpPr>
          <p:nvPr>
            <p:ph type="title"/>
          </p:nvPr>
        </p:nvSpPr>
        <p:spPr>
          <a:xfrm>
            <a:off x="1097280" y="286603"/>
            <a:ext cx="10058400" cy="1450757"/>
          </a:xfrm>
        </p:spPr>
        <p:txBody>
          <a:bodyPr>
            <a:normAutofit/>
          </a:bodyPr>
          <a:lstStyle/>
          <a:p>
            <a:r>
              <a:rPr lang="en-GB"/>
              <a:t>NGINX</a:t>
            </a:r>
          </a:p>
        </p:txBody>
      </p:sp>
      <p:cxnSp>
        <p:nvCxnSpPr>
          <p:cNvPr id="14" name="Straight Connector 13">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Diagram 7">
            <a:extLst>
              <a:ext uri="{FF2B5EF4-FFF2-40B4-BE49-F238E27FC236}">
                <a16:creationId xmlns:a16="http://schemas.microsoft.com/office/drawing/2014/main" id="{0403B91D-D2AE-462F-A083-B128DA11E532}"/>
              </a:ext>
            </a:extLst>
          </p:cNvPr>
          <p:cNvGraphicFramePr/>
          <p:nvPr>
            <p:extLst>
              <p:ext uri="{D42A27DB-BD31-4B8C-83A1-F6EECF244321}">
                <p14:modId xmlns:p14="http://schemas.microsoft.com/office/powerpoint/2010/main" val="311972348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954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3694B-1095-4CAA-9181-44AE659C975E}"/>
              </a:ext>
            </a:extLst>
          </p:cNvPr>
          <p:cNvSpPr>
            <a:spLocks noGrp="1"/>
          </p:cNvSpPr>
          <p:nvPr>
            <p:ph type="title"/>
          </p:nvPr>
        </p:nvSpPr>
        <p:spPr>
          <a:xfrm>
            <a:off x="8614786" y="516836"/>
            <a:ext cx="3100136" cy="1960234"/>
          </a:xfrm>
        </p:spPr>
        <p:txBody>
          <a:bodyPr>
            <a:normAutofit/>
          </a:bodyPr>
          <a:lstStyle/>
          <a:p>
            <a:r>
              <a:rPr lang="en-GB" sz="3400">
                <a:solidFill>
                  <a:srgbClr val="79AD6C"/>
                </a:solidFill>
              </a:rPr>
              <a:t>Master/Manager Node</a:t>
            </a:r>
          </a:p>
        </p:txBody>
      </p:sp>
      <p:pic>
        <p:nvPicPr>
          <p:cNvPr id="4" name="Picture 4" descr="A screenshot of a cell phone&#10;&#10;Description generated with very high confidence">
            <a:extLst>
              <a:ext uri="{FF2B5EF4-FFF2-40B4-BE49-F238E27FC236}">
                <a16:creationId xmlns:a16="http://schemas.microsoft.com/office/drawing/2014/main" id="{72F068B4-FAB2-4BBE-AC48-FE3C2B336282}"/>
              </a:ext>
            </a:extLst>
          </p:cNvPr>
          <p:cNvPicPr>
            <a:picLocks noChangeAspect="1"/>
          </p:cNvPicPr>
          <p:nvPr/>
        </p:nvPicPr>
        <p:blipFill rotWithShape="1">
          <a:blip r:embed="rId3"/>
          <a:srcRect l="3377" r="30094"/>
          <a:stretch/>
        </p:blipFill>
        <p:spPr>
          <a:xfrm>
            <a:off x="-1" y="10"/>
            <a:ext cx="8111272" cy="6857990"/>
          </a:xfrm>
          <a:prstGeom prst="rect">
            <a:avLst/>
          </a:prstGeom>
        </p:spPr>
      </p:pic>
      <p:cxnSp>
        <p:nvCxnSpPr>
          <p:cNvPr id="18" name="Straight Connector 1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3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51CC-36D0-4B42-BF80-8178766EB5FB}"/>
              </a:ext>
            </a:extLst>
          </p:cNvPr>
          <p:cNvSpPr>
            <a:spLocks noGrp="1"/>
          </p:cNvSpPr>
          <p:nvPr>
            <p:ph type="title"/>
          </p:nvPr>
        </p:nvSpPr>
        <p:spPr>
          <a:xfrm>
            <a:off x="8614786" y="516836"/>
            <a:ext cx="3100136" cy="1960234"/>
          </a:xfrm>
        </p:spPr>
        <p:txBody>
          <a:bodyPr>
            <a:normAutofit/>
          </a:bodyPr>
          <a:lstStyle/>
          <a:p>
            <a:r>
              <a:rPr lang="en-GB" sz="4400">
                <a:solidFill>
                  <a:srgbClr val="79AD6C"/>
                </a:solidFill>
              </a:rPr>
              <a:t>Worker Node (gcp)</a:t>
            </a:r>
          </a:p>
        </p:txBody>
      </p:sp>
      <p:pic>
        <p:nvPicPr>
          <p:cNvPr id="4" name="Picture 4" descr="A screenshot of a cell phone&#10;&#10;Description generated with very high confidence">
            <a:extLst>
              <a:ext uri="{FF2B5EF4-FFF2-40B4-BE49-F238E27FC236}">
                <a16:creationId xmlns:a16="http://schemas.microsoft.com/office/drawing/2014/main" id="{92F3B707-8302-4D0D-BF49-6A53B898E49C}"/>
              </a:ext>
            </a:extLst>
          </p:cNvPr>
          <p:cNvPicPr>
            <a:picLocks noChangeAspect="1"/>
          </p:cNvPicPr>
          <p:nvPr/>
        </p:nvPicPr>
        <p:blipFill rotWithShape="1">
          <a:blip r:embed="rId3"/>
          <a:srcRect l="3371" r="30100"/>
          <a:stretch/>
        </p:blipFill>
        <p:spPr>
          <a:xfrm>
            <a:off x="-1" y="10"/>
            <a:ext cx="8111272" cy="6857990"/>
          </a:xfrm>
          <a:prstGeom prst="rect">
            <a:avLst/>
          </a:prstGeom>
        </p:spPr>
      </p:pic>
      <p:cxnSp>
        <p:nvCxnSpPr>
          <p:cNvPr id="13" name="Straight Connector 1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7CAD89F-DC20-4796-BE80-6AC56CB795C5}"/>
              </a:ext>
            </a:extLst>
          </p:cNvPr>
          <p:cNvSpPr>
            <a:spLocks noGrp="1"/>
          </p:cNvSpPr>
          <p:nvPr>
            <p:ph idx="1"/>
          </p:nvPr>
        </p:nvSpPr>
        <p:spPr>
          <a:xfrm>
            <a:off x="8614786" y="2790855"/>
            <a:ext cx="3084844" cy="3311766"/>
          </a:xfrm>
        </p:spPr>
        <p:txBody>
          <a:bodyPr>
            <a:normAutofit/>
          </a:bodyPr>
          <a:lstStyle/>
          <a:p>
            <a:endParaRPr lang="en-US" sz="1600"/>
          </a:p>
        </p:txBody>
      </p:sp>
    </p:spTree>
    <p:extLst>
      <p:ext uri="{BB962C8B-B14F-4D97-AF65-F5344CB8AC3E}">
        <p14:creationId xmlns:p14="http://schemas.microsoft.com/office/powerpoint/2010/main" val="76841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FB34-EE88-442F-BE19-959E2C692D4A}"/>
              </a:ext>
            </a:extLst>
          </p:cNvPr>
          <p:cNvSpPr>
            <a:spLocks noGrp="1"/>
          </p:cNvSpPr>
          <p:nvPr>
            <p:ph type="title"/>
          </p:nvPr>
        </p:nvSpPr>
        <p:spPr/>
        <p:txBody>
          <a:bodyPr/>
          <a:lstStyle/>
          <a:p>
            <a:r>
              <a:rPr lang="en-GB"/>
              <a:t>Testing</a:t>
            </a:r>
          </a:p>
        </p:txBody>
      </p:sp>
      <p:sp>
        <p:nvSpPr>
          <p:cNvPr id="3" name="Content Placeholder 2">
            <a:extLst>
              <a:ext uri="{FF2B5EF4-FFF2-40B4-BE49-F238E27FC236}">
                <a16:creationId xmlns:a16="http://schemas.microsoft.com/office/drawing/2014/main" id="{14F70ECD-164B-4F6E-8B5F-973E7FA7C1FF}"/>
              </a:ext>
            </a:extLst>
          </p:cNvPr>
          <p:cNvSpPr>
            <a:spLocks noGrp="1"/>
          </p:cNvSpPr>
          <p:nvPr>
            <p:ph idx="1"/>
          </p:nvPr>
        </p:nvSpPr>
        <p:spPr/>
        <p:txBody>
          <a:bodyPr vert="horz" lIns="0" tIns="45720" rIns="0" bIns="45720" rtlCol="0" anchor="t">
            <a:normAutofit/>
          </a:bodyPr>
          <a:lstStyle/>
          <a:p>
            <a:r>
              <a:rPr lang="en-GB">
                <a:ea typeface="+mn-lt"/>
                <a:cs typeface="+mn-lt"/>
              </a:rPr>
              <a:t>Here pytest was implemented in hand with coverage. these tools help me to see if my URLs worked and if my database was functioning. It showed me which passed and which did, and the over percentage of success. </a:t>
            </a:r>
            <a:endParaRPr lang="en-GB"/>
          </a:p>
        </p:txBody>
      </p:sp>
      <p:pic>
        <p:nvPicPr>
          <p:cNvPr id="4" name="Picture 4" descr="A screenshot of a cell phone&#10;&#10;Description generated with high confidence">
            <a:extLst>
              <a:ext uri="{FF2B5EF4-FFF2-40B4-BE49-F238E27FC236}">
                <a16:creationId xmlns:a16="http://schemas.microsoft.com/office/drawing/2014/main" id="{FAD788FC-673B-46C9-AF1A-9448BA96107B}"/>
              </a:ext>
            </a:extLst>
          </p:cNvPr>
          <p:cNvPicPr>
            <a:picLocks noChangeAspect="1"/>
          </p:cNvPicPr>
          <p:nvPr/>
        </p:nvPicPr>
        <p:blipFill>
          <a:blip r:embed="rId3"/>
          <a:stretch>
            <a:fillRect/>
          </a:stretch>
        </p:blipFill>
        <p:spPr>
          <a:xfrm>
            <a:off x="152401" y="3648084"/>
            <a:ext cx="11987840" cy="1330245"/>
          </a:xfrm>
          <a:prstGeom prst="rect">
            <a:avLst/>
          </a:prstGeom>
        </p:spPr>
      </p:pic>
    </p:spTree>
    <p:extLst>
      <p:ext uri="{BB962C8B-B14F-4D97-AF65-F5344CB8AC3E}">
        <p14:creationId xmlns:p14="http://schemas.microsoft.com/office/powerpoint/2010/main" val="110355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C9B1-BD25-469A-AC9F-AF54C420F74C}"/>
              </a:ext>
            </a:extLst>
          </p:cNvPr>
          <p:cNvSpPr>
            <a:spLocks noGrp="1"/>
          </p:cNvSpPr>
          <p:nvPr>
            <p:ph type="title"/>
          </p:nvPr>
        </p:nvSpPr>
        <p:spPr/>
        <p:txBody>
          <a:bodyPr>
            <a:normAutofit/>
          </a:bodyPr>
          <a:lstStyle/>
          <a:p>
            <a:r>
              <a:rPr lang="en-GB"/>
              <a:t>Testing on Jenkins</a:t>
            </a:r>
          </a:p>
        </p:txBody>
      </p:sp>
      <p:pic>
        <p:nvPicPr>
          <p:cNvPr id="4" name="Picture 4" descr="A screenshot of a cell phone&#10;&#10;Description generated with very high confidence">
            <a:extLst>
              <a:ext uri="{FF2B5EF4-FFF2-40B4-BE49-F238E27FC236}">
                <a16:creationId xmlns:a16="http://schemas.microsoft.com/office/drawing/2014/main" id="{076B048F-3FE5-46B4-B096-76569B7973C6}"/>
              </a:ext>
            </a:extLst>
          </p:cNvPr>
          <p:cNvPicPr>
            <a:picLocks noGrp="1" noChangeAspect="1"/>
          </p:cNvPicPr>
          <p:nvPr>
            <p:ph idx="1"/>
          </p:nvPr>
        </p:nvPicPr>
        <p:blipFill>
          <a:blip r:embed="rId3"/>
          <a:stretch>
            <a:fillRect/>
          </a:stretch>
        </p:blipFill>
        <p:spPr>
          <a:xfrm>
            <a:off x="2426018" y="2369396"/>
            <a:ext cx="7400925" cy="3238500"/>
          </a:xfrm>
        </p:spPr>
      </p:pic>
    </p:spTree>
    <p:extLst>
      <p:ext uri="{BB962C8B-B14F-4D97-AF65-F5344CB8AC3E}">
        <p14:creationId xmlns:p14="http://schemas.microsoft.com/office/powerpoint/2010/main" val="2935056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6CE5-6454-4C66-BA88-92D7D2FA19CF}"/>
              </a:ext>
            </a:extLst>
          </p:cNvPr>
          <p:cNvSpPr>
            <a:spLocks noGrp="1"/>
          </p:cNvSpPr>
          <p:nvPr>
            <p:ph type="title"/>
          </p:nvPr>
        </p:nvSpPr>
        <p:spPr/>
        <p:txBody>
          <a:bodyPr>
            <a:normAutofit fontScale="90000"/>
          </a:bodyPr>
          <a:lstStyle/>
          <a:p>
            <a:r>
              <a:rPr lang="en-GB"/>
              <a:t>D</a:t>
            </a:r>
            <a:r>
              <a:rPr lang="en-GB" b="1">
                <a:ea typeface="+mj-lt"/>
                <a:cs typeface="+mj-lt"/>
              </a:rPr>
              <a:t>atabase Testing and full coverage report</a:t>
            </a:r>
            <a:endParaRPr lang="en-GB"/>
          </a:p>
        </p:txBody>
      </p:sp>
      <p:pic>
        <p:nvPicPr>
          <p:cNvPr id="4" name="Picture 4" descr="A screenshot of a cell phone&#10;&#10;Description generated with very high confidence">
            <a:extLst>
              <a:ext uri="{FF2B5EF4-FFF2-40B4-BE49-F238E27FC236}">
                <a16:creationId xmlns:a16="http://schemas.microsoft.com/office/drawing/2014/main" id="{CB5771B9-07C1-4052-986E-9CC1CB16C0D6}"/>
              </a:ext>
            </a:extLst>
          </p:cNvPr>
          <p:cNvPicPr>
            <a:picLocks noGrp="1" noChangeAspect="1"/>
          </p:cNvPicPr>
          <p:nvPr>
            <p:ph idx="1"/>
          </p:nvPr>
        </p:nvPicPr>
        <p:blipFill>
          <a:blip r:embed="rId3"/>
          <a:stretch>
            <a:fillRect/>
          </a:stretch>
        </p:blipFill>
        <p:spPr>
          <a:xfrm>
            <a:off x="2781833" y="2108201"/>
            <a:ext cx="6689293" cy="3760891"/>
          </a:xfrm>
        </p:spPr>
      </p:pic>
    </p:spTree>
    <p:extLst>
      <p:ext uri="{BB962C8B-B14F-4D97-AF65-F5344CB8AC3E}">
        <p14:creationId xmlns:p14="http://schemas.microsoft.com/office/powerpoint/2010/main" val="398033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A5C1-2EF4-46EF-8F33-B70ECD95C49E}"/>
              </a:ext>
            </a:extLst>
          </p:cNvPr>
          <p:cNvSpPr>
            <a:spLocks noGrp="1"/>
          </p:cNvSpPr>
          <p:nvPr>
            <p:ph type="title"/>
          </p:nvPr>
        </p:nvSpPr>
        <p:spPr/>
        <p:txBody>
          <a:bodyPr/>
          <a:lstStyle/>
          <a:p>
            <a:r>
              <a:rPr lang="en-GB" b="1">
                <a:ea typeface="+mj-lt"/>
                <a:cs typeface="+mj-lt"/>
              </a:rPr>
              <a:t>The Brief</a:t>
            </a:r>
            <a:endParaRPr lang="en-US"/>
          </a:p>
        </p:txBody>
      </p:sp>
      <p:sp>
        <p:nvSpPr>
          <p:cNvPr id="3" name="Content Placeholder 2">
            <a:extLst>
              <a:ext uri="{FF2B5EF4-FFF2-40B4-BE49-F238E27FC236}">
                <a16:creationId xmlns:a16="http://schemas.microsoft.com/office/drawing/2014/main" id="{63F1702E-8B90-44A2-A2F8-86F2B1238FE6}"/>
              </a:ext>
            </a:extLst>
          </p:cNvPr>
          <p:cNvSpPr>
            <a:spLocks noGrp="1"/>
          </p:cNvSpPr>
          <p:nvPr>
            <p:ph idx="1"/>
          </p:nvPr>
        </p:nvSpPr>
        <p:spPr/>
        <p:txBody>
          <a:bodyPr vert="horz" lIns="0" tIns="45720" rIns="0" bIns="45720" rtlCol="0" anchor="t">
            <a:normAutofit/>
          </a:bodyPr>
          <a:lstStyle/>
          <a:p>
            <a:r>
              <a:rPr lang="en-GB" sz="2400">
                <a:latin typeface="Bembo"/>
                <a:ea typeface="+mn-lt"/>
                <a:cs typeface="+mn-lt"/>
              </a:rPr>
              <a:t>The aim is to create an OOP based application. Here the incorporation of tools methods and technologies was implemented such as Yaml; and configuration tools such as Ansible.</a:t>
            </a:r>
            <a:endParaRPr lang="en-GB" sz="2400">
              <a:latin typeface="Bembo"/>
            </a:endParaRPr>
          </a:p>
        </p:txBody>
      </p:sp>
    </p:spTree>
    <p:extLst>
      <p:ext uri="{BB962C8B-B14F-4D97-AF65-F5344CB8AC3E}">
        <p14:creationId xmlns:p14="http://schemas.microsoft.com/office/powerpoint/2010/main" val="2944516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E2450-6EF9-4B0D-942C-0648B916D18F}"/>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800" dirty="0">
                <a:solidFill>
                  <a:schemeClr val="tx1">
                    <a:lumMod val="85000"/>
                    <a:lumOff val="15000"/>
                  </a:schemeClr>
                </a:solidFill>
              </a:rPr>
              <a:t>Pr</a:t>
            </a:r>
            <a:r>
              <a:rPr lang="en-US" sz="4800" b="1" dirty="0">
                <a:solidFill>
                  <a:schemeClr val="tx1">
                    <a:lumMod val="85000"/>
                    <a:lumOff val="15000"/>
                  </a:schemeClr>
                </a:solidFill>
              </a:rPr>
              <a:t>oject Architecture</a:t>
            </a:r>
            <a:endParaRPr lang="en-US" sz="4800" dirty="0">
              <a:solidFill>
                <a:schemeClr val="tx1">
                  <a:lumMod val="85000"/>
                  <a:lumOff val="15000"/>
                </a:schemeClr>
              </a:solidFill>
            </a:endParaRPr>
          </a:p>
        </p:txBody>
      </p:sp>
      <p:pic>
        <p:nvPicPr>
          <p:cNvPr id="4" name="Picture 4" descr="A close up of a map&#10;&#10;Description generated with very high confidence">
            <a:extLst>
              <a:ext uri="{FF2B5EF4-FFF2-40B4-BE49-F238E27FC236}">
                <a16:creationId xmlns:a16="http://schemas.microsoft.com/office/drawing/2014/main" id="{01B1BF8C-E18F-4231-9B5A-450CF10488E6}"/>
              </a:ext>
            </a:extLst>
          </p:cNvPr>
          <p:cNvPicPr>
            <a:picLocks noGrp="1" noChangeAspect="1"/>
          </p:cNvPicPr>
          <p:nvPr>
            <p:ph idx="1"/>
          </p:nvPr>
        </p:nvPicPr>
        <p:blipFill>
          <a:blip r:embed="rId3"/>
          <a:stretch>
            <a:fillRect/>
          </a:stretch>
        </p:blipFill>
        <p:spPr>
          <a:xfrm>
            <a:off x="633999" y="1093494"/>
            <a:ext cx="6912217" cy="4147329"/>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085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0C081-CB5A-4268-A803-1AB8E86C58F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4800" dirty="0">
                <a:solidFill>
                  <a:schemeClr val="tx1">
                    <a:lumMod val="85000"/>
                    <a:lumOff val="15000"/>
                  </a:schemeClr>
                </a:solidFill>
              </a:rPr>
              <a:t>Pr</a:t>
            </a:r>
            <a:r>
              <a:rPr lang="en-US" sz="4800" b="1" dirty="0">
                <a:solidFill>
                  <a:schemeClr val="tx1">
                    <a:lumMod val="85000"/>
                    <a:lumOff val="15000"/>
                  </a:schemeClr>
                </a:solidFill>
              </a:rPr>
              <a:t>oject Architecture</a:t>
            </a:r>
            <a:endParaRPr lang="en-US" sz="4800" dirty="0">
              <a:solidFill>
                <a:schemeClr val="tx1">
                  <a:lumMod val="85000"/>
                  <a:lumOff val="15000"/>
                </a:schemeClr>
              </a:solidFill>
            </a:endParaRPr>
          </a:p>
        </p:txBody>
      </p:sp>
      <p:pic>
        <p:nvPicPr>
          <p:cNvPr id="4" name="Picture 4" descr="A close up of a map&#10;&#10;Description generated with high confidence">
            <a:extLst>
              <a:ext uri="{FF2B5EF4-FFF2-40B4-BE49-F238E27FC236}">
                <a16:creationId xmlns:a16="http://schemas.microsoft.com/office/drawing/2014/main" id="{AD5459D6-A462-4F62-A5EE-C9195CAE0527}"/>
              </a:ext>
            </a:extLst>
          </p:cNvPr>
          <p:cNvPicPr>
            <a:picLocks noGrp="1" noChangeAspect="1"/>
          </p:cNvPicPr>
          <p:nvPr>
            <p:ph idx="1"/>
          </p:nvPr>
        </p:nvPicPr>
        <p:blipFill>
          <a:blip r:embed="rId3"/>
          <a:stretch>
            <a:fillRect/>
          </a:stretch>
        </p:blipFill>
        <p:spPr>
          <a:xfrm>
            <a:off x="929919" y="640081"/>
            <a:ext cx="6320377" cy="5054156"/>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801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BCF46-A3E2-4314-A83F-A9BF231A0C9E}"/>
              </a:ext>
            </a:extLst>
          </p:cNvPr>
          <p:cNvSpPr>
            <a:spLocks noGrp="1"/>
          </p:cNvSpPr>
          <p:nvPr>
            <p:ph type="title"/>
          </p:nvPr>
        </p:nvSpPr>
        <p:spPr>
          <a:xfrm>
            <a:off x="878911" y="643468"/>
            <a:ext cx="3177847" cy="1674180"/>
          </a:xfrm>
        </p:spPr>
        <p:txBody>
          <a:bodyPr>
            <a:normAutofit/>
          </a:bodyPr>
          <a:lstStyle/>
          <a:p>
            <a:r>
              <a:rPr lang="en-GB" sz="2800" dirty="0"/>
              <a:t>Deployment - J</a:t>
            </a:r>
            <a:r>
              <a:rPr lang="en-GB" sz="2800" b="1" dirty="0">
                <a:ea typeface="+mj-lt"/>
                <a:cs typeface="+mj-lt"/>
              </a:rPr>
              <a:t>ENKINS &amp; GIT</a:t>
            </a:r>
            <a:endParaRPr lang="en-GB" sz="2800" dirty="0"/>
          </a:p>
        </p:txBody>
      </p:sp>
      <p:cxnSp>
        <p:nvCxnSpPr>
          <p:cNvPr id="13" name="Straight Connector 1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close up of a map&#10;&#10;Description generated with high confidence">
            <a:extLst>
              <a:ext uri="{FF2B5EF4-FFF2-40B4-BE49-F238E27FC236}">
                <a16:creationId xmlns:a16="http://schemas.microsoft.com/office/drawing/2014/main" id="{6D3147A0-1DEF-4B65-840C-6FF643A8FE31}"/>
              </a:ext>
            </a:extLst>
          </p:cNvPr>
          <p:cNvPicPr>
            <a:picLocks noChangeAspect="1"/>
          </p:cNvPicPr>
          <p:nvPr/>
        </p:nvPicPr>
        <p:blipFill>
          <a:blip r:embed="rId3"/>
          <a:stretch>
            <a:fillRect/>
          </a:stretch>
        </p:blipFill>
        <p:spPr>
          <a:xfrm>
            <a:off x="5378050" y="643466"/>
            <a:ext cx="5443354" cy="5225621"/>
          </a:xfrm>
          <a:prstGeom prst="rect">
            <a:avLst/>
          </a:prstGeom>
        </p:spPr>
      </p:pic>
      <p:sp>
        <p:nvSpPr>
          <p:cNvPr id="15" name="Rectangle 1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56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3A5E-20F3-4268-A03C-3D481303D4B5}"/>
              </a:ext>
            </a:extLst>
          </p:cNvPr>
          <p:cNvSpPr>
            <a:spLocks noGrp="1"/>
          </p:cNvSpPr>
          <p:nvPr>
            <p:ph type="title"/>
          </p:nvPr>
        </p:nvSpPr>
        <p:spPr/>
        <p:txBody>
          <a:bodyPr/>
          <a:lstStyle/>
          <a:p>
            <a:r>
              <a:rPr lang="en-GB"/>
              <a:t>Technologies used</a:t>
            </a:r>
          </a:p>
        </p:txBody>
      </p:sp>
      <p:sp>
        <p:nvSpPr>
          <p:cNvPr id="3" name="Content Placeholder 2">
            <a:extLst>
              <a:ext uri="{FF2B5EF4-FFF2-40B4-BE49-F238E27FC236}">
                <a16:creationId xmlns:a16="http://schemas.microsoft.com/office/drawing/2014/main" id="{8B5A2EAD-BF68-4A7A-8941-9C846E96F797}"/>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en-GB">
                <a:ea typeface="+mn-lt"/>
                <a:cs typeface="+mn-lt"/>
              </a:rPr>
              <a:t>GCP Database Engine - Database</a:t>
            </a:r>
            <a:endParaRPr lang="en-GB"/>
          </a:p>
          <a:p>
            <a:pPr>
              <a:buFont typeface="Arial" panose="020F0502020204030204" pitchFamily="34" charset="0"/>
              <a:buChar char="•"/>
            </a:pPr>
            <a:r>
              <a:rPr lang="en-GB">
                <a:ea typeface="+mn-lt"/>
                <a:cs typeface="+mn-lt"/>
              </a:rPr>
              <a:t>Python - Logic</a:t>
            </a:r>
            <a:endParaRPr lang="en-GB" sz="2000"/>
          </a:p>
          <a:p>
            <a:pPr>
              <a:buFont typeface="Arial" panose="020F0502020204030204" pitchFamily="34" charset="0"/>
              <a:buChar char="•"/>
            </a:pPr>
            <a:r>
              <a:rPr lang="en-GB" sz="2000" err="1">
                <a:ea typeface="+mn-lt"/>
                <a:cs typeface="+mn-lt"/>
              </a:rPr>
              <a:t>Dockerhub</a:t>
            </a:r>
            <a:endParaRPr lang="en-GB" sz="2000" err="1"/>
          </a:p>
          <a:p>
            <a:pPr>
              <a:buFont typeface="Arial" panose="020F0502020204030204" pitchFamily="34" charset="0"/>
              <a:buChar char="•"/>
            </a:pPr>
            <a:r>
              <a:rPr lang="en-GB" sz="2000">
                <a:ea typeface="+mn-lt"/>
                <a:cs typeface="+mn-lt"/>
              </a:rPr>
              <a:t>Jenkins - CI Server</a:t>
            </a:r>
            <a:endParaRPr lang="en-GB" sz="2000"/>
          </a:p>
          <a:p>
            <a:pPr>
              <a:buFont typeface="Arial" panose="020F0502020204030204" pitchFamily="34" charset="0"/>
              <a:buChar char="•"/>
            </a:pPr>
            <a:r>
              <a:rPr lang="en-GB" sz="2000">
                <a:ea typeface="+mn-lt"/>
                <a:cs typeface="+mn-lt"/>
                <a:hlinkClick r:id="rId2"/>
              </a:rPr>
              <a:t>Git</a:t>
            </a:r>
            <a:r>
              <a:rPr lang="en-GB" sz="2000">
                <a:ea typeface="+mn-lt"/>
                <a:cs typeface="+mn-lt"/>
              </a:rPr>
              <a:t> - VCS</a:t>
            </a:r>
            <a:endParaRPr lang="en-GB" sz="2000"/>
          </a:p>
          <a:p>
            <a:pPr>
              <a:buFont typeface="Arial" panose="020F0502020204030204" pitchFamily="34" charset="0"/>
              <a:buChar char="•"/>
            </a:pPr>
            <a:r>
              <a:rPr lang="en-GB" sz="2000">
                <a:ea typeface="+mn-lt"/>
                <a:cs typeface="+mn-lt"/>
                <a:hlinkClick r:id="rId3"/>
              </a:rPr>
              <a:t>Trello</a:t>
            </a:r>
            <a:r>
              <a:rPr lang="en-GB" sz="2000">
                <a:ea typeface="+mn-lt"/>
                <a:cs typeface="+mn-lt"/>
              </a:rPr>
              <a:t> - Project Tracking</a:t>
            </a:r>
            <a:endParaRPr lang="en-GB" sz="2000"/>
          </a:p>
          <a:p>
            <a:pPr>
              <a:buFont typeface="Arial" panose="020F0502020204030204" pitchFamily="34" charset="0"/>
              <a:buChar char="•"/>
            </a:pPr>
            <a:endParaRPr lang="en-GB" sz="2000"/>
          </a:p>
        </p:txBody>
      </p:sp>
    </p:spTree>
    <p:extLst>
      <p:ext uri="{BB962C8B-B14F-4D97-AF65-F5344CB8AC3E}">
        <p14:creationId xmlns:p14="http://schemas.microsoft.com/office/powerpoint/2010/main" val="90934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B804-043A-4BC0-B0BE-92AD02F7973E}"/>
              </a:ext>
            </a:extLst>
          </p:cNvPr>
          <p:cNvSpPr>
            <a:spLocks noGrp="1"/>
          </p:cNvSpPr>
          <p:nvPr>
            <p:ph type="title"/>
          </p:nvPr>
        </p:nvSpPr>
        <p:spPr/>
        <p:txBody>
          <a:bodyPr/>
          <a:lstStyle/>
          <a:p>
            <a:r>
              <a:rPr lang="en-GB"/>
              <a:t>R</a:t>
            </a:r>
            <a:r>
              <a:rPr lang="en-GB" b="1">
                <a:ea typeface="+mj-lt"/>
                <a:cs typeface="+mj-lt"/>
              </a:rPr>
              <a:t>etrospective</a:t>
            </a:r>
            <a:endParaRPr lang="en-GB"/>
          </a:p>
        </p:txBody>
      </p:sp>
      <p:sp>
        <p:nvSpPr>
          <p:cNvPr id="3" name="Content Placeholder 2">
            <a:extLst>
              <a:ext uri="{FF2B5EF4-FFF2-40B4-BE49-F238E27FC236}">
                <a16:creationId xmlns:a16="http://schemas.microsoft.com/office/drawing/2014/main" id="{B64D4436-4080-49C3-BE49-01C5E5CED4E1}"/>
              </a:ext>
            </a:extLst>
          </p:cNvPr>
          <p:cNvSpPr>
            <a:spLocks noGrp="1"/>
          </p:cNvSpPr>
          <p:nvPr>
            <p:ph idx="1"/>
          </p:nvPr>
        </p:nvSpPr>
        <p:spPr/>
        <p:txBody>
          <a:bodyPr vert="horz" lIns="0" tIns="45720" rIns="0" bIns="45720" rtlCol="0" anchor="t">
            <a:normAutofit/>
          </a:bodyPr>
          <a:lstStyle/>
          <a:p>
            <a:r>
              <a:rPr lang="en-GB" b="1">
                <a:ea typeface="+mn-lt"/>
                <a:cs typeface="+mn-lt"/>
              </a:rPr>
              <a:t>Achievements</a:t>
            </a:r>
          </a:p>
          <a:p>
            <a:pPr>
              <a:buFont typeface="Arial" panose="020F0502020204030204" pitchFamily="34" charset="0"/>
              <a:buChar char="•"/>
            </a:pPr>
            <a:r>
              <a:rPr lang="en-GB">
                <a:ea typeface="+mn-lt"/>
                <a:cs typeface="+mn-lt"/>
              </a:rPr>
              <a:t>What was good was that everything was delivered within the timeframe even though there was issue involved.</a:t>
            </a:r>
            <a:endParaRPr lang="en-GB" b="1"/>
          </a:p>
          <a:p>
            <a:pPr>
              <a:buFont typeface="Arial" panose="020F0502020204030204" pitchFamily="34" charset="0"/>
              <a:buChar char="•"/>
            </a:pPr>
            <a:r>
              <a:rPr lang="en-GB">
                <a:ea typeface="+mn-lt"/>
                <a:cs typeface="+mn-lt"/>
              </a:rPr>
              <a:t>Understanding the tools used in depth, understanding each had their own unique part and knowing the side effects without them.</a:t>
            </a:r>
            <a:endParaRPr lang="en-GB"/>
          </a:p>
          <a:p>
            <a:pPr>
              <a:buFont typeface="Arial" panose="020F0502020204030204" pitchFamily="34" charset="0"/>
              <a:buChar char="•"/>
            </a:pPr>
            <a:r>
              <a:rPr lang="en-GB">
                <a:ea typeface="+mn-lt"/>
                <a:cs typeface="+mn-lt"/>
              </a:rPr>
              <a:t>All compulsory tasks were met.</a:t>
            </a:r>
            <a:endParaRPr lang="en-GB"/>
          </a:p>
          <a:p>
            <a:endParaRPr lang="en-GB" b="1"/>
          </a:p>
        </p:txBody>
      </p:sp>
    </p:spTree>
    <p:extLst>
      <p:ext uri="{BB962C8B-B14F-4D97-AF65-F5344CB8AC3E}">
        <p14:creationId xmlns:p14="http://schemas.microsoft.com/office/powerpoint/2010/main" val="131369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D0A4-DBF1-4E62-B77C-34A05E650BF9}"/>
              </a:ext>
            </a:extLst>
          </p:cNvPr>
          <p:cNvSpPr>
            <a:spLocks noGrp="1"/>
          </p:cNvSpPr>
          <p:nvPr>
            <p:ph type="title"/>
          </p:nvPr>
        </p:nvSpPr>
        <p:spPr/>
        <p:txBody>
          <a:bodyPr>
            <a:normAutofit fontScale="90000"/>
          </a:bodyPr>
          <a:lstStyle/>
          <a:p>
            <a:br>
              <a:rPr lang="en-GB">
                <a:ea typeface="+mj-lt"/>
                <a:cs typeface="+mj-lt"/>
              </a:rPr>
            </a:br>
            <a:endParaRPr lang="en-GB" b="1">
              <a:ea typeface="+mj-lt"/>
              <a:cs typeface="+mj-lt"/>
            </a:endParaRPr>
          </a:p>
          <a:p>
            <a:r>
              <a:rPr lang="en-GB">
                <a:ea typeface="+mj-lt"/>
                <a:cs typeface="+mj-lt"/>
              </a:rPr>
              <a:t>R</a:t>
            </a:r>
            <a:r>
              <a:rPr lang="en-GB" b="1">
                <a:ea typeface="+mj-lt"/>
                <a:cs typeface="+mj-lt"/>
              </a:rPr>
              <a:t>etrospective</a:t>
            </a:r>
            <a:endParaRPr lang="en-GB"/>
          </a:p>
        </p:txBody>
      </p:sp>
      <p:sp>
        <p:nvSpPr>
          <p:cNvPr id="3" name="Content Placeholder 2">
            <a:extLst>
              <a:ext uri="{FF2B5EF4-FFF2-40B4-BE49-F238E27FC236}">
                <a16:creationId xmlns:a16="http://schemas.microsoft.com/office/drawing/2014/main" id="{A83A8D3E-8697-4BF4-B75F-15403782780D}"/>
              </a:ext>
            </a:extLst>
          </p:cNvPr>
          <p:cNvSpPr>
            <a:spLocks noGrp="1"/>
          </p:cNvSpPr>
          <p:nvPr>
            <p:ph idx="1"/>
          </p:nvPr>
        </p:nvSpPr>
        <p:spPr/>
        <p:txBody>
          <a:bodyPr vert="horz" lIns="0" tIns="45720" rIns="0" bIns="45720" rtlCol="0" anchor="t">
            <a:normAutofit/>
          </a:bodyPr>
          <a:lstStyle/>
          <a:p>
            <a:r>
              <a:rPr lang="en-GB" b="1">
                <a:ea typeface="+mn-lt"/>
                <a:cs typeface="+mn-lt"/>
              </a:rPr>
              <a:t>Problems faced</a:t>
            </a:r>
          </a:p>
          <a:p>
            <a:pPr>
              <a:buFont typeface="Arial" panose="020F0502020204030204" pitchFamily="34" charset="0"/>
              <a:buChar char="•"/>
            </a:pPr>
            <a:r>
              <a:rPr lang="en-GB">
                <a:ea typeface="+mn-lt"/>
                <a:cs typeface="+mn-lt"/>
              </a:rPr>
              <a:t>Not understand the tasks and tools at hand at the beginning of the project. This made it harder to start and plan on what I need to do.</a:t>
            </a:r>
            <a:endParaRPr lang="en-GB" b="1"/>
          </a:p>
          <a:p>
            <a:pPr>
              <a:buFont typeface="Arial" panose="020F0502020204030204" pitchFamily="34" charset="0"/>
              <a:buChar char="•"/>
            </a:pPr>
            <a:r>
              <a:rPr lang="en-GB">
                <a:ea typeface="+mn-lt"/>
                <a:cs typeface="+mn-lt"/>
              </a:rPr>
              <a:t>VM failed twice which cause a quite a bit of a setback for me, as I could move </a:t>
            </a:r>
            <a:r>
              <a:rPr lang="en-GB" err="1">
                <a:ea typeface="+mn-lt"/>
                <a:cs typeface="+mn-lt"/>
              </a:rPr>
              <a:t>fowards</a:t>
            </a:r>
            <a:r>
              <a:rPr lang="en-GB">
                <a:ea typeface="+mn-lt"/>
                <a:cs typeface="+mn-lt"/>
              </a:rPr>
              <a:t> with the next task.</a:t>
            </a:r>
            <a:endParaRPr lang="en-GB"/>
          </a:p>
          <a:p>
            <a:endParaRPr lang="en-GB"/>
          </a:p>
          <a:p>
            <a:endParaRPr lang="en-GB" b="1"/>
          </a:p>
        </p:txBody>
      </p:sp>
    </p:spTree>
    <p:extLst>
      <p:ext uri="{BB962C8B-B14F-4D97-AF65-F5344CB8AC3E}">
        <p14:creationId xmlns:p14="http://schemas.microsoft.com/office/powerpoint/2010/main" val="57815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EB051-A0DA-4F1B-9C06-6F5EFC3ADF3F}"/>
              </a:ext>
            </a:extLst>
          </p:cNvPr>
          <p:cNvSpPr>
            <a:spLocks noGrp="1"/>
          </p:cNvSpPr>
          <p:nvPr>
            <p:ph type="title"/>
          </p:nvPr>
        </p:nvSpPr>
        <p:spPr>
          <a:xfrm>
            <a:off x="5289754" y="2019323"/>
            <a:ext cx="6253317" cy="2305789"/>
          </a:xfrm>
        </p:spPr>
        <p:txBody>
          <a:bodyPr vert="horz" lIns="91440" tIns="45720" rIns="91440" bIns="45720" rtlCol="0" anchor="b">
            <a:normAutofit/>
          </a:bodyPr>
          <a:lstStyle/>
          <a:p>
            <a:r>
              <a:rPr lang="en-US" sz="5400" b="1" dirty="0">
                <a:solidFill>
                  <a:schemeClr val="tx1">
                    <a:lumMod val="85000"/>
                    <a:lumOff val="15000"/>
                  </a:schemeClr>
                </a:solidFill>
              </a:rPr>
              <a:t>Improvements for the Future</a:t>
            </a:r>
            <a:endParaRPr lang="en-US" sz="5400">
              <a:solidFill>
                <a:schemeClr val="tx1">
                  <a:lumMod val="85000"/>
                  <a:lumOff val="15000"/>
                </a:schemeClr>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6BC372AB-170B-461B-9928-242D52678799}"/>
              </a:ext>
            </a:extLst>
          </p:cNvPr>
          <p:cNvPicPr>
            <a:picLocks noGrp="1" noChangeAspect="1"/>
          </p:cNvPicPr>
          <p:nvPr>
            <p:ph idx="1"/>
          </p:nvPr>
        </p:nvPicPr>
        <p:blipFill rotWithShape="1">
          <a:blip r:embed="rId3"/>
          <a:srcRect r="4203"/>
          <a:stretch/>
        </p:blipFill>
        <p:spPr>
          <a:xfrm>
            <a:off x="-1" y="2"/>
            <a:ext cx="4635315" cy="6400798"/>
          </a:xfrm>
          <a:prstGeom prst="rect">
            <a:avLst/>
          </a:prstGeom>
        </p:spPr>
      </p:pic>
      <p:cxnSp>
        <p:nvCxnSpPr>
          <p:cNvPr id="15" name="Straight Connector 1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526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705-9569-4CFE-A06A-26CC4ACB9003}"/>
              </a:ext>
            </a:extLst>
          </p:cNvPr>
          <p:cNvSpPr>
            <a:spLocks noGrp="1"/>
          </p:cNvSpPr>
          <p:nvPr>
            <p:ph type="title"/>
          </p:nvPr>
        </p:nvSpPr>
        <p:spPr/>
        <p:txBody>
          <a:bodyPr/>
          <a:lstStyle/>
          <a:p>
            <a:r>
              <a:rPr lang="en-GB"/>
              <a:t>R</a:t>
            </a:r>
            <a:r>
              <a:rPr lang="en-GB" b="1">
                <a:ea typeface="+mj-lt"/>
                <a:cs typeface="+mj-lt"/>
              </a:rPr>
              <a:t>eferences</a:t>
            </a:r>
            <a:endParaRPr lang="en-GB"/>
          </a:p>
        </p:txBody>
      </p:sp>
      <p:sp>
        <p:nvSpPr>
          <p:cNvPr id="3" name="Content Placeholder 2">
            <a:extLst>
              <a:ext uri="{FF2B5EF4-FFF2-40B4-BE49-F238E27FC236}">
                <a16:creationId xmlns:a16="http://schemas.microsoft.com/office/drawing/2014/main" id="{550D21FA-2E35-4591-8693-1F10BB7194B8}"/>
              </a:ext>
            </a:extLst>
          </p:cNvPr>
          <p:cNvSpPr>
            <a:spLocks noGrp="1"/>
          </p:cNvSpPr>
          <p:nvPr>
            <p:ph idx="1"/>
          </p:nvPr>
        </p:nvSpPr>
        <p:spPr/>
        <p:txBody>
          <a:bodyPr vert="horz" lIns="0" tIns="45720" rIns="0" bIns="45720" rtlCol="0" anchor="t">
            <a:normAutofit/>
          </a:bodyPr>
          <a:lstStyle/>
          <a:p>
            <a:r>
              <a:rPr lang="en-GB">
                <a:ea typeface="+mn-lt"/>
                <a:cs typeface="+mn-lt"/>
              </a:rPr>
              <a:t>(2020), Steffi, 'Learning Continuous Deployment', </a:t>
            </a:r>
            <a:r>
              <a:rPr lang="en-GB">
                <a:ea typeface="+mn-lt"/>
                <a:cs typeface="+mn-lt"/>
                <a:hlinkClick r:id="rId2"/>
              </a:rPr>
              <a:t>https://learning-continuous-deployment.github.io/docker/jenkins/git/2015/04/21/getting-started/</a:t>
            </a:r>
            <a:endParaRPr lang="en-GB">
              <a:ea typeface="+mn-lt"/>
              <a:cs typeface="+mn-lt"/>
            </a:endParaRPr>
          </a:p>
          <a:p>
            <a:r>
              <a:rPr lang="en-GB">
                <a:ea typeface="+mn-lt"/>
                <a:cs typeface="+mn-lt"/>
              </a:rPr>
              <a:t>Data Accessed: 14/04/2020</a:t>
            </a:r>
            <a:endParaRPr lang="en-GB"/>
          </a:p>
        </p:txBody>
      </p:sp>
    </p:spTree>
    <p:extLst>
      <p:ext uri="{BB962C8B-B14F-4D97-AF65-F5344CB8AC3E}">
        <p14:creationId xmlns:p14="http://schemas.microsoft.com/office/powerpoint/2010/main" val="23006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05D5-A95F-4B58-91ED-3EC1D4C9C4FF}"/>
              </a:ext>
            </a:extLst>
          </p:cNvPr>
          <p:cNvSpPr>
            <a:spLocks noGrp="1"/>
          </p:cNvSpPr>
          <p:nvPr>
            <p:ph type="title"/>
          </p:nvPr>
        </p:nvSpPr>
        <p:spPr/>
        <p:txBody>
          <a:bodyPr/>
          <a:lstStyle/>
          <a:p>
            <a:r>
              <a:rPr lang="en-GB"/>
              <a:t>A</a:t>
            </a:r>
            <a:r>
              <a:rPr lang="en-GB" b="1">
                <a:ea typeface="+mj-lt"/>
                <a:cs typeface="+mj-lt"/>
              </a:rPr>
              <a:t>uthors</a:t>
            </a:r>
            <a:endParaRPr lang="en-US">
              <a:ea typeface="+mj-lt"/>
              <a:cs typeface="+mj-lt"/>
            </a:endParaRPr>
          </a:p>
        </p:txBody>
      </p:sp>
      <p:sp>
        <p:nvSpPr>
          <p:cNvPr id="3" name="Content Placeholder 2">
            <a:extLst>
              <a:ext uri="{FF2B5EF4-FFF2-40B4-BE49-F238E27FC236}">
                <a16:creationId xmlns:a16="http://schemas.microsoft.com/office/drawing/2014/main" id="{865AAC06-F8A3-4D51-8A0F-7122D48A4399}"/>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GB" sz="2800"/>
              <a:t>Shana Charlery </a:t>
            </a:r>
          </a:p>
        </p:txBody>
      </p:sp>
    </p:spTree>
    <p:extLst>
      <p:ext uri="{BB962C8B-B14F-4D97-AF65-F5344CB8AC3E}">
        <p14:creationId xmlns:p14="http://schemas.microsoft.com/office/powerpoint/2010/main" val="3518697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E1E7-41D3-4463-AE80-6F69636D7F23}"/>
              </a:ext>
            </a:extLst>
          </p:cNvPr>
          <p:cNvSpPr>
            <a:spLocks noGrp="1"/>
          </p:cNvSpPr>
          <p:nvPr>
            <p:ph type="title"/>
          </p:nvPr>
        </p:nvSpPr>
        <p:spPr/>
        <p:txBody>
          <a:bodyPr/>
          <a:lstStyle/>
          <a:p>
            <a:r>
              <a:rPr lang="en-GB"/>
              <a:t>A</a:t>
            </a:r>
            <a:r>
              <a:rPr lang="en-GB" b="1">
                <a:ea typeface="+mj-lt"/>
                <a:cs typeface="+mj-lt"/>
              </a:rPr>
              <a:t>cknowledgements</a:t>
            </a:r>
            <a:endParaRPr lang="en-US">
              <a:ea typeface="+mj-lt"/>
              <a:cs typeface="+mj-lt"/>
            </a:endParaRPr>
          </a:p>
        </p:txBody>
      </p:sp>
      <p:sp>
        <p:nvSpPr>
          <p:cNvPr id="3" name="Content Placeholder 2">
            <a:extLst>
              <a:ext uri="{FF2B5EF4-FFF2-40B4-BE49-F238E27FC236}">
                <a16:creationId xmlns:a16="http://schemas.microsoft.com/office/drawing/2014/main" id="{2BBDD697-A6DD-4AE0-B7EE-7963AB1E2480}"/>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GB">
                <a:ea typeface="+mn-lt"/>
                <a:cs typeface="+mn-lt"/>
              </a:rPr>
              <a:t>QA consulting and our fantastic instructors</a:t>
            </a:r>
            <a:endParaRPr lang="en-GB"/>
          </a:p>
          <a:p>
            <a:pPr>
              <a:buFont typeface="Wingdings" panose="020F0502020204030204" pitchFamily="34" charset="0"/>
              <a:buChar char="Ø"/>
            </a:pPr>
            <a:r>
              <a:rPr lang="en-GB">
                <a:ea typeface="+mn-lt"/>
                <a:cs typeface="+mn-lt"/>
              </a:rPr>
              <a:t>The rest of our wonderful cohort on the programme</a:t>
            </a:r>
            <a:endParaRPr lang="en-GB"/>
          </a:p>
          <a:p>
            <a:endParaRPr lang="en-GB"/>
          </a:p>
        </p:txBody>
      </p:sp>
    </p:spTree>
    <p:extLst>
      <p:ext uri="{BB962C8B-B14F-4D97-AF65-F5344CB8AC3E}">
        <p14:creationId xmlns:p14="http://schemas.microsoft.com/office/powerpoint/2010/main" val="190194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CEBF-CE04-4C4F-BBAE-F6A6573A3532}"/>
              </a:ext>
            </a:extLst>
          </p:cNvPr>
          <p:cNvSpPr>
            <a:spLocks noGrp="1"/>
          </p:cNvSpPr>
          <p:nvPr>
            <p:ph type="title"/>
          </p:nvPr>
        </p:nvSpPr>
        <p:spPr/>
        <p:txBody>
          <a:bodyPr/>
          <a:lstStyle/>
          <a:p>
            <a:r>
              <a:rPr lang="en-GB" b="1">
                <a:ea typeface="+mj-lt"/>
                <a:cs typeface="+mj-lt"/>
              </a:rPr>
              <a:t>Solution</a:t>
            </a:r>
            <a:endParaRPr lang="en-US"/>
          </a:p>
        </p:txBody>
      </p:sp>
      <p:sp>
        <p:nvSpPr>
          <p:cNvPr id="3" name="Content Placeholder 2">
            <a:extLst>
              <a:ext uri="{FF2B5EF4-FFF2-40B4-BE49-F238E27FC236}">
                <a16:creationId xmlns:a16="http://schemas.microsoft.com/office/drawing/2014/main" id="{0524A6A8-9BDB-43AA-A324-970FCF713E11}"/>
              </a:ext>
            </a:extLst>
          </p:cNvPr>
          <p:cNvSpPr>
            <a:spLocks noGrp="1"/>
          </p:cNvSpPr>
          <p:nvPr>
            <p:ph idx="1"/>
          </p:nvPr>
        </p:nvSpPr>
        <p:spPr/>
        <p:txBody>
          <a:bodyPr vert="horz" lIns="0" tIns="45720" rIns="0" bIns="45720" rtlCol="0" anchor="t">
            <a:normAutofit/>
          </a:bodyPr>
          <a:lstStyle/>
          <a:p>
            <a:r>
              <a:rPr lang="en-GB" sz="2400">
                <a:latin typeface="Bembo"/>
                <a:ea typeface="+mn-lt"/>
                <a:cs typeface="+mn-lt"/>
              </a:rPr>
              <a:t>For my second project I created an application that require Docker. It was a Flask OOP orientated project via Jenkins framework. I create 4 separate services that would communicate with each other to form one application.</a:t>
            </a:r>
            <a:endParaRPr lang="en-GB" sz="2400">
              <a:latin typeface="Bembo"/>
            </a:endParaRPr>
          </a:p>
        </p:txBody>
      </p:sp>
    </p:spTree>
    <p:extLst>
      <p:ext uri="{BB962C8B-B14F-4D97-AF65-F5344CB8AC3E}">
        <p14:creationId xmlns:p14="http://schemas.microsoft.com/office/powerpoint/2010/main" val="337613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CE17C-B618-4A43-8BCD-A903D40772D3}"/>
              </a:ext>
            </a:extLst>
          </p:cNvPr>
          <p:cNvSpPr>
            <a:spLocks noGrp="1"/>
          </p:cNvSpPr>
          <p:nvPr>
            <p:ph type="title"/>
          </p:nvPr>
        </p:nvSpPr>
        <p:spPr>
          <a:xfrm>
            <a:off x="8141110" y="2795701"/>
            <a:ext cx="3401961" cy="1338187"/>
          </a:xfrm>
        </p:spPr>
        <p:txBody>
          <a:bodyPr vert="horz" lIns="91440" tIns="45720" rIns="91440" bIns="45720" rtlCol="0" anchor="b">
            <a:normAutofit/>
          </a:bodyPr>
          <a:lstStyle/>
          <a:p>
            <a:r>
              <a:rPr lang="en-US" sz="3600" b="1" dirty="0">
                <a:solidFill>
                  <a:schemeClr val="tx1">
                    <a:lumMod val="85000"/>
                    <a:lumOff val="15000"/>
                  </a:schemeClr>
                </a:solidFill>
              </a:rPr>
              <a:t>Requirements / Product Backlog</a:t>
            </a:r>
            <a:endParaRPr lang="en-US" sz="3600">
              <a:solidFill>
                <a:schemeClr val="tx1">
                  <a:lumMod val="85000"/>
                  <a:lumOff val="15000"/>
                </a:schemeClr>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AECA5CA2-DBD4-4DBF-812A-D217F8394D29}"/>
              </a:ext>
            </a:extLst>
          </p:cNvPr>
          <p:cNvPicPr>
            <a:picLocks noGrp="1" noChangeAspect="1"/>
          </p:cNvPicPr>
          <p:nvPr>
            <p:ph idx="1"/>
          </p:nvPr>
        </p:nvPicPr>
        <p:blipFill>
          <a:blip r:embed="rId3"/>
          <a:stretch>
            <a:fillRect/>
          </a:stretch>
        </p:blipFill>
        <p:spPr>
          <a:xfrm>
            <a:off x="1069100" y="640081"/>
            <a:ext cx="6042015" cy="5054156"/>
          </a:xfrm>
          <a:prstGeom prst="rect">
            <a:avLst/>
          </a:prstGeom>
        </p:spPr>
      </p:pic>
      <p:cxnSp>
        <p:nvCxnSpPr>
          <p:cNvPr id="3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612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B58D-6E9F-4CAC-8D12-A225796437E8}"/>
              </a:ext>
            </a:extLst>
          </p:cNvPr>
          <p:cNvSpPr>
            <a:spLocks noGrp="1"/>
          </p:cNvSpPr>
          <p:nvPr>
            <p:ph type="title"/>
          </p:nvPr>
        </p:nvSpPr>
        <p:spPr/>
        <p:txBody>
          <a:bodyPr/>
          <a:lstStyle/>
          <a:p>
            <a:r>
              <a:rPr lang="en-GB" b="1">
                <a:ea typeface="+mj-lt"/>
                <a:cs typeface="+mj-lt"/>
              </a:rPr>
              <a:t>Risk Assessment Table</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855FD7AC-2B4A-43F7-88BC-F8DFCDFCAD8C}"/>
              </a:ext>
            </a:extLst>
          </p:cNvPr>
          <p:cNvPicPr>
            <a:picLocks noGrp="1" noChangeAspect="1"/>
          </p:cNvPicPr>
          <p:nvPr>
            <p:ph idx="1"/>
          </p:nvPr>
        </p:nvPicPr>
        <p:blipFill>
          <a:blip r:embed="rId2"/>
          <a:stretch>
            <a:fillRect/>
          </a:stretch>
        </p:blipFill>
        <p:spPr>
          <a:xfrm>
            <a:off x="2078811" y="2108201"/>
            <a:ext cx="8095338" cy="3760891"/>
          </a:xfrm>
        </p:spPr>
      </p:pic>
    </p:spTree>
    <p:extLst>
      <p:ext uri="{BB962C8B-B14F-4D97-AF65-F5344CB8AC3E}">
        <p14:creationId xmlns:p14="http://schemas.microsoft.com/office/powerpoint/2010/main" val="41208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4566-7A08-4FF7-93C7-1BC601917788}"/>
              </a:ext>
            </a:extLst>
          </p:cNvPr>
          <p:cNvSpPr>
            <a:spLocks noGrp="1"/>
          </p:cNvSpPr>
          <p:nvPr>
            <p:ph type="title"/>
          </p:nvPr>
        </p:nvSpPr>
        <p:spPr/>
        <p:txBody>
          <a:bodyPr/>
          <a:lstStyle/>
          <a:p>
            <a:r>
              <a:rPr lang="en-GB" b="1">
                <a:ea typeface="+mj-lt"/>
                <a:cs typeface="+mj-lt"/>
              </a:rPr>
              <a:t>Risk Assessment Table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083D8184-D33D-4CB2-BAF2-30E120713341}"/>
              </a:ext>
            </a:extLst>
          </p:cNvPr>
          <p:cNvPicPr>
            <a:picLocks noGrp="1" noChangeAspect="1"/>
          </p:cNvPicPr>
          <p:nvPr>
            <p:ph idx="1"/>
          </p:nvPr>
        </p:nvPicPr>
        <p:blipFill>
          <a:blip r:embed="rId2"/>
          <a:stretch>
            <a:fillRect/>
          </a:stretch>
        </p:blipFill>
        <p:spPr>
          <a:xfrm>
            <a:off x="1368743" y="2245571"/>
            <a:ext cx="9515475" cy="3486150"/>
          </a:xfrm>
        </p:spPr>
      </p:pic>
    </p:spTree>
    <p:extLst>
      <p:ext uri="{BB962C8B-B14F-4D97-AF65-F5344CB8AC3E}">
        <p14:creationId xmlns:p14="http://schemas.microsoft.com/office/powerpoint/2010/main" val="378745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5334-E956-408A-B22D-932FBE2BD40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b="1">
                <a:solidFill>
                  <a:schemeClr val="tx1">
                    <a:lumMod val="85000"/>
                    <a:lumOff val="15000"/>
                  </a:schemeClr>
                </a:solidFill>
              </a:rPr>
              <a:t>Pie chart risk</a:t>
            </a:r>
            <a:endParaRPr lang="en-US" sz="5400">
              <a:solidFill>
                <a:schemeClr val="tx1">
                  <a:lumMod val="85000"/>
                  <a:lumOff val="15000"/>
                </a:schemeClr>
              </a:solidFill>
            </a:endParaRPr>
          </a:p>
        </p:txBody>
      </p:sp>
      <p:pic>
        <p:nvPicPr>
          <p:cNvPr id="4" name="Picture 4" descr="A screenshot of a cell phone&#10;&#10;Description generated with high confidence">
            <a:extLst>
              <a:ext uri="{FF2B5EF4-FFF2-40B4-BE49-F238E27FC236}">
                <a16:creationId xmlns:a16="http://schemas.microsoft.com/office/drawing/2014/main" id="{26478737-9A1B-4069-BB86-DB3D2B6A8727}"/>
              </a:ext>
            </a:extLst>
          </p:cNvPr>
          <p:cNvPicPr>
            <a:picLocks noGrp="1" noChangeAspect="1"/>
          </p:cNvPicPr>
          <p:nvPr>
            <p:ph idx="1"/>
          </p:nvPr>
        </p:nvPicPr>
        <p:blipFill>
          <a:blip r:embed="rId3"/>
          <a:stretch>
            <a:fillRect/>
          </a:stretch>
        </p:blipFill>
        <p:spPr>
          <a:xfrm>
            <a:off x="633999" y="1066246"/>
            <a:ext cx="6912217" cy="4201825"/>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253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1867-56BC-4655-B2C9-FFDF3CD2F033}"/>
              </a:ext>
            </a:extLst>
          </p:cNvPr>
          <p:cNvSpPr>
            <a:spLocks noGrp="1"/>
          </p:cNvSpPr>
          <p:nvPr>
            <p:ph type="title"/>
          </p:nvPr>
        </p:nvSpPr>
        <p:spPr/>
        <p:txBody>
          <a:bodyPr/>
          <a:lstStyle/>
          <a:p>
            <a:r>
              <a:rPr lang="en-GB" b="1">
                <a:ea typeface="+mj-lt"/>
                <a:cs typeface="+mj-lt"/>
              </a:rPr>
              <a:t>User Stories (Users and Developers)</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5601495-55DE-4111-970F-4AAC6C2AD4AC}"/>
              </a:ext>
            </a:extLst>
          </p:cNvPr>
          <p:cNvPicPr>
            <a:picLocks noGrp="1" noChangeAspect="1"/>
          </p:cNvPicPr>
          <p:nvPr>
            <p:ph idx="1"/>
          </p:nvPr>
        </p:nvPicPr>
        <p:blipFill>
          <a:blip r:embed="rId3"/>
          <a:stretch>
            <a:fillRect/>
          </a:stretch>
        </p:blipFill>
        <p:spPr>
          <a:xfrm>
            <a:off x="1844771" y="2223220"/>
            <a:ext cx="2036098" cy="3760891"/>
          </a:xfrm>
        </p:spPr>
      </p:pic>
      <p:pic>
        <p:nvPicPr>
          <p:cNvPr id="6" name="Picture 6" descr="A screenshot of a cell phone&#10;&#10;Description generated with very high confidence">
            <a:extLst>
              <a:ext uri="{FF2B5EF4-FFF2-40B4-BE49-F238E27FC236}">
                <a16:creationId xmlns:a16="http://schemas.microsoft.com/office/drawing/2014/main" id="{555B1629-9D87-460B-94DC-EE3798E807A8}"/>
              </a:ext>
            </a:extLst>
          </p:cNvPr>
          <p:cNvPicPr>
            <a:picLocks noChangeAspect="1"/>
          </p:cNvPicPr>
          <p:nvPr/>
        </p:nvPicPr>
        <p:blipFill>
          <a:blip r:embed="rId4"/>
          <a:stretch>
            <a:fillRect/>
          </a:stretch>
        </p:blipFill>
        <p:spPr>
          <a:xfrm>
            <a:off x="4953000" y="2757488"/>
            <a:ext cx="2286000" cy="1343025"/>
          </a:xfrm>
          <a:prstGeom prst="rect">
            <a:avLst/>
          </a:prstGeom>
        </p:spPr>
      </p:pic>
    </p:spTree>
    <p:extLst>
      <p:ext uri="{BB962C8B-B14F-4D97-AF65-F5344CB8AC3E}">
        <p14:creationId xmlns:p14="http://schemas.microsoft.com/office/powerpoint/2010/main" val="282355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21E66-7648-42C6-8919-3B03592D0CE7}"/>
              </a:ext>
            </a:extLst>
          </p:cNvPr>
          <p:cNvSpPr>
            <a:spLocks noGrp="1"/>
          </p:cNvSpPr>
          <p:nvPr>
            <p:ph type="title"/>
          </p:nvPr>
        </p:nvSpPr>
        <p:spPr>
          <a:xfrm>
            <a:off x="8614786" y="516836"/>
            <a:ext cx="3100136" cy="1960234"/>
          </a:xfrm>
        </p:spPr>
        <p:txBody>
          <a:bodyPr>
            <a:normAutofit/>
          </a:bodyPr>
          <a:lstStyle/>
          <a:p>
            <a:r>
              <a:rPr lang="en-GB" sz="4000" b="1">
                <a:solidFill>
                  <a:srgbClr val="79AD6C"/>
                </a:solidFill>
                <a:ea typeface="+mj-lt"/>
                <a:cs typeface="+mj-lt"/>
              </a:rPr>
              <a:t>Trello Board (Sprint)</a:t>
            </a:r>
            <a:endParaRPr lang="en-US" sz="4000">
              <a:solidFill>
                <a:srgbClr val="79AD6C"/>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8041708F-B08F-4D0C-A791-20247C346C9E}"/>
              </a:ext>
            </a:extLst>
          </p:cNvPr>
          <p:cNvPicPr>
            <a:picLocks noChangeAspect="1"/>
          </p:cNvPicPr>
          <p:nvPr/>
        </p:nvPicPr>
        <p:blipFill>
          <a:blip r:embed="rId3"/>
          <a:stretch>
            <a:fillRect/>
          </a:stretch>
        </p:blipFill>
        <p:spPr>
          <a:xfrm>
            <a:off x="1095793" y="643467"/>
            <a:ext cx="2678789" cy="557715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378FE79-37B5-4003-A622-4E0F521BEBC7}"/>
              </a:ext>
            </a:extLst>
          </p:cNvPr>
          <p:cNvPicPr>
            <a:picLocks noChangeAspect="1"/>
          </p:cNvPicPr>
          <p:nvPr/>
        </p:nvPicPr>
        <p:blipFill>
          <a:blip r:embed="rId4"/>
          <a:stretch>
            <a:fillRect/>
          </a:stretch>
        </p:blipFill>
        <p:spPr>
          <a:xfrm>
            <a:off x="4950406" y="643467"/>
            <a:ext cx="2779905" cy="5571066"/>
          </a:xfrm>
          <a:prstGeom prst="rect">
            <a:avLst/>
          </a:prstGeom>
        </p:spPr>
      </p:pic>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5961"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934315"/>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413624"/>
      </a:dk2>
      <a:lt2>
        <a:srgbClr val="E8E4E9"/>
      </a:lt2>
      <a:accent1>
        <a:srgbClr val="79AD6C"/>
      </a:accent1>
      <a:accent2>
        <a:srgbClr val="8BAA5B"/>
      </a:accent2>
      <a:accent3>
        <a:srgbClr val="A6A469"/>
      </a:accent3>
      <a:accent4>
        <a:srgbClr val="C7985E"/>
      </a:accent4>
      <a:accent5>
        <a:srgbClr val="D49085"/>
      </a:accent5>
      <a:accent6>
        <a:srgbClr val="CC6D88"/>
      </a:accent6>
      <a:hlink>
        <a:srgbClr val="A46FB1"/>
      </a:hlink>
      <a:folHlink>
        <a:srgbClr val="82828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29</Slides>
  <Notes>19</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RetrospectVTI</vt:lpstr>
      <vt:lpstr>OOP Based Application</vt:lpstr>
      <vt:lpstr>The Brief</vt:lpstr>
      <vt:lpstr>Solution</vt:lpstr>
      <vt:lpstr>Requirements / Product Backlog</vt:lpstr>
      <vt:lpstr>Risk Assessment Table</vt:lpstr>
      <vt:lpstr>Risk Assessment Table</vt:lpstr>
      <vt:lpstr>Pie chart risk</vt:lpstr>
      <vt:lpstr>User Stories (Users and Developers)</vt:lpstr>
      <vt:lpstr>Trello Board (Sprint)</vt:lpstr>
      <vt:lpstr>Trello to completion</vt:lpstr>
      <vt:lpstr>Jenkins &amp; NGINX</vt:lpstr>
      <vt:lpstr>Manager and Worker part of swarm</vt:lpstr>
      <vt:lpstr>Jenkins build success</vt:lpstr>
      <vt:lpstr>NGINX</vt:lpstr>
      <vt:lpstr>Master/Manager Node</vt:lpstr>
      <vt:lpstr>Worker Node (gcp)</vt:lpstr>
      <vt:lpstr>Testing</vt:lpstr>
      <vt:lpstr>Testing on Jenkins</vt:lpstr>
      <vt:lpstr>Database Testing and full coverage report</vt:lpstr>
      <vt:lpstr>Project Architecture</vt:lpstr>
      <vt:lpstr>Project Architecture</vt:lpstr>
      <vt:lpstr>Deployment - JENKINS &amp; GIT</vt:lpstr>
      <vt:lpstr>Technologies used</vt:lpstr>
      <vt:lpstr>Retrospective</vt:lpstr>
      <vt:lpstr>  Retrospective</vt:lpstr>
      <vt:lpstr>Improvements for the Future</vt:lpstr>
      <vt:lpstr>References</vt:lpstr>
      <vt:lpstr>Authors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cp:revision>
  <dcterms:created xsi:type="dcterms:W3CDTF">2020-04-14T00:42:20Z</dcterms:created>
  <dcterms:modified xsi:type="dcterms:W3CDTF">2020-04-14T01:54:10Z</dcterms:modified>
</cp:coreProperties>
</file>